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2"/>
    <p:sldId id="257" r:id="rId3"/>
    <p:sldId id="274" r:id="rId4"/>
    <p:sldId id="273"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9pPr>
  </p:defaultTextStyle>
  <p:extLst>
    <p:ext uri="{521415D9-36F7-43E2-AB2F-B90AF26B5E84}">
      <p14:sectionLst xmlns:p14="http://schemas.microsoft.com/office/powerpoint/2010/main">
        <p14:section name="Introduction" id="{5EBD8052-0D6F-7F40-8477-9F4AA13ECA68}">
          <p14:sldIdLst>
            <p14:sldId id="256"/>
            <p14:sldId id="257"/>
            <p14:sldId id="274"/>
            <p14:sldId id="273"/>
          </p14:sldIdLst>
        </p14:section>
        <p14:section name="Preliminary Research" id="{0156FFC7-EE8F-FD4D-B114-C86997061D71}">
          <p14:sldIdLst>
            <p14:sldId id="258"/>
            <p14:sldId id="259"/>
            <p14:sldId id="260"/>
            <p14:sldId id="261"/>
            <p14:sldId id="262"/>
          </p14:sldIdLst>
        </p14:section>
        <p14:section name="UI/UX Research" id="{0989A2AC-FE52-214C-AED0-0924C60C118A}">
          <p14:sldIdLst>
            <p14:sldId id="263"/>
            <p14:sldId id="264"/>
            <p14:sldId id="265"/>
            <p14:sldId id="266"/>
          </p14:sldIdLst>
        </p14:section>
        <p14:section name="New Preorder System - Features" id="{7CCBF76F-5B20-094C-8323-E47E3B5F571C}">
          <p14:sldIdLst>
            <p14:sldId id="267"/>
            <p14:sldId id="268"/>
            <p14:sldId id="269"/>
            <p14:sldId id="270"/>
            <p14:sldId id="271"/>
            <p14:sldId id="27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ACF"/>
          </a:solidFill>
        </a:fill>
      </a:tcStyle>
    </a:wholeTbl>
    <a:band2H>
      <a:tcTxStyle/>
      <a:tcStyle>
        <a:tcBdr/>
        <a:fill>
          <a:solidFill>
            <a:srgbClr val="FFE6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E4EB"/>
          </a:solidFill>
        </a:fill>
      </a:tcStyle>
    </a:wholeTbl>
    <a:band2H>
      <a:tcTxStyle/>
      <a:tcStyle>
        <a:tcBdr/>
        <a:fill>
          <a:solidFill>
            <a:srgbClr val="E9F2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5D7CE"/>
          </a:solidFill>
        </a:fill>
      </a:tcStyle>
    </a:wholeTbl>
    <a:band2H>
      <a:tcTxStyle/>
      <a:tcStyle>
        <a:tcBdr/>
        <a:fill>
          <a:solidFill>
            <a:srgbClr val="FAEC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15"/>
    <p:restoredTop sz="94718"/>
  </p:normalViewPr>
  <p:slideViewPr>
    <p:cSldViewPr snapToGrid="0">
      <p:cViewPr varScale="1">
        <p:scale>
          <a:sx n="117" d="100"/>
          <a:sy n="117" d="100"/>
        </p:scale>
        <p:origin x="16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tif>
</file>

<file path=ppt/media/image17.png>
</file>

<file path=ppt/media/image18.png>
</file>

<file path=ppt/media/image19.gif>
</file>

<file path=ppt/media/image2.png>
</file>

<file path=ppt/media/image20.gif>
</file>

<file path=ppt/media/image21.gif>
</file>

<file path=ppt/media/image22.gif>
</file>

<file path=ppt/media/image23.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1143000" y="685800"/>
            <a:ext cx="4572000" cy="3429000"/>
          </a:xfrm>
          <a:prstGeom prst="rect">
            <a:avLst/>
          </a:prstGeom>
        </p:spPr>
        <p:txBody>
          <a:bodyPr/>
          <a:lstStyle/>
          <a:p>
            <a:endParaRPr/>
          </a:p>
        </p:txBody>
      </p:sp>
      <p:sp>
        <p:nvSpPr>
          <p:cNvPr id="143" name="Shape 14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156"/>
          <p:cNvSpPr>
            <a:spLocks noGrp="1" noRot="1" noChangeAspect="1"/>
          </p:cNvSpPr>
          <p:nvPr>
            <p:ph type="sldImg"/>
          </p:nvPr>
        </p:nvSpPr>
        <p:spPr>
          <a:prstGeom prst="rect">
            <a:avLst/>
          </a:prstGeom>
        </p:spPr>
        <p:txBody>
          <a:bodyPr/>
          <a:lstStyle/>
          <a:p>
            <a:endParaRPr/>
          </a:p>
        </p:txBody>
      </p:sp>
      <p:sp>
        <p:nvSpPr>
          <p:cNvPr id="157" name="Shape 157"/>
          <p:cNvSpPr>
            <a:spLocks noGrp="1"/>
          </p:cNvSpPr>
          <p:nvPr>
            <p:ph type="body" sz="quarter" idx="1"/>
          </p:nvPr>
        </p:nvSpPr>
        <p:spPr>
          <a:prstGeom prst="rect">
            <a:avLst/>
          </a:prstGeom>
        </p:spPr>
        <p:txBody>
          <a:bodyPr/>
          <a:lstStyle>
            <a:lvl1pPr>
              <a:defRPr sz="1100"/>
            </a:lvl1pPr>
          </a:lstStyle>
          <a:p>
            <a:r>
              <a:t>Jill</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pPr>
              <a:defRPr sz="1100"/>
            </a:pPr>
            <a:r>
              <a:t>Jill - 1&amp;2</a:t>
            </a:r>
          </a:p>
          <a:p>
            <a:pPr>
              <a:defRPr sz="1100"/>
            </a:pPr>
            <a:r>
              <a:t>Amanda - 3&amp;4</a:t>
            </a:r>
          </a:p>
          <a:p>
            <a:pPr>
              <a:defRPr sz="1100"/>
            </a:pPr>
            <a:r>
              <a:t>Elisabeth - 5&amp;6</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Shape 257"/>
          <p:cNvSpPr>
            <a:spLocks noGrp="1" noRot="1" noChangeAspect="1"/>
          </p:cNvSpPr>
          <p:nvPr>
            <p:ph type="sldImg"/>
          </p:nvPr>
        </p:nvSpPr>
        <p:spPr>
          <a:prstGeom prst="rect">
            <a:avLst/>
          </a:prstGeom>
        </p:spPr>
        <p:txBody>
          <a:bodyPr/>
          <a:lstStyle/>
          <a:p>
            <a:endParaRPr/>
          </a:p>
        </p:txBody>
      </p:sp>
      <p:sp>
        <p:nvSpPr>
          <p:cNvPr id="258" name="Shape 258"/>
          <p:cNvSpPr>
            <a:spLocks noGrp="1"/>
          </p:cNvSpPr>
          <p:nvPr>
            <p:ph type="body" sz="quarter" idx="1"/>
          </p:nvPr>
        </p:nvSpPr>
        <p:spPr>
          <a:prstGeom prst="rect">
            <a:avLst/>
          </a:prstGeom>
        </p:spPr>
        <p:txBody>
          <a:bodyPr/>
          <a:lstStyle/>
          <a:p>
            <a:pPr marL="457200" indent="-330200">
              <a:lnSpc>
                <a:spcPct val="115000"/>
              </a:lnSpc>
              <a:buClr>
                <a:srgbClr val="058DC7"/>
              </a:buClr>
              <a:buSzPts val="1600"/>
              <a:buFont typeface="Helvetica"/>
              <a:buChar char="▪"/>
              <a:defRPr sz="1600" b="1">
                <a:latin typeface="Titillium Web"/>
                <a:ea typeface="Titillium Web"/>
                <a:cs typeface="Titillium Web"/>
                <a:sym typeface="Titillium Web"/>
              </a:defRPr>
            </a:pPr>
            <a:r>
              <a:t>Goal:</a:t>
            </a:r>
            <a:r>
              <a:rPr b="0"/>
              <a:t> Probe deeper into different users’ experiences with and perceptions of MFCG’s current platform and gather valuable insights about their needs such as what is working and what isn’t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noRot="1" noChangeAspect="1"/>
          </p:cNvSpPr>
          <p:nvPr>
            <p:ph type="sldImg"/>
          </p:nvPr>
        </p:nvSpPr>
        <p:spPr>
          <a:prstGeom prst="rect">
            <a:avLst/>
          </a:prstGeom>
        </p:spPr>
        <p:txBody>
          <a:bodyPr/>
          <a:lstStyle/>
          <a:p>
            <a:endParaRPr/>
          </a:p>
        </p:txBody>
      </p:sp>
      <p:sp>
        <p:nvSpPr>
          <p:cNvPr id="266" name="Shape 266"/>
          <p:cNvSpPr>
            <a:spLocks noGrp="1"/>
          </p:cNvSpPr>
          <p:nvPr>
            <p:ph type="body" sz="quarter" idx="1"/>
          </p:nvPr>
        </p:nvSpPr>
        <p:spPr>
          <a:prstGeom prst="rect">
            <a:avLst/>
          </a:prstGeom>
        </p:spPr>
        <p:txBody>
          <a:bodyPr/>
          <a:lstStyle/>
          <a:p>
            <a:pPr marL="457200" indent="-330200">
              <a:lnSpc>
                <a:spcPct val="115000"/>
              </a:lnSpc>
              <a:buClr>
                <a:srgbClr val="058DC7"/>
              </a:buClr>
              <a:buSzPts val="1600"/>
              <a:buFont typeface="Helvetica"/>
              <a:buChar char="▪"/>
              <a:defRPr sz="1600" b="1">
                <a:latin typeface="Titillium Web"/>
                <a:ea typeface="Titillium Web"/>
                <a:cs typeface="Titillium Web"/>
                <a:sym typeface="Titillium Web"/>
              </a:defRPr>
            </a:pPr>
            <a:r>
              <a:t>Goal:</a:t>
            </a:r>
            <a:r>
              <a:rPr b="0"/>
              <a:t> Probe deeper into different users’ experiences with and perceptions of MFCG’s current platform and gather valuable insights about their needs such as what is working and what isn’t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Shape 273"/>
          <p:cNvSpPr>
            <a:spLocks noGrp="1" noRot="1" noChangeAspect="1"/>
          </p:cNvSpPr>
          <p:nvPr>
            <p:ph type="sldImg"/>
          </p:nvPr>
        </p:nvSpPr>
        <p:spPr>
          <a:prstGeom prst="rect">
            <a:avLst/>
          </a:prstGeom>
        </p:spPr>
        <p:txBody>
          <a:bodyPr/>
          <a:lstStyle/>
          <a:p>
            <a:endParaRPr/>
          </a:p>
        </p:txBody>
      </p:sp>
      <p:sp>
        <p:nvSpPr>
          <p:cNvPr id="274" name="Shape 274"/>
          <p:cNvSpPr>
            <a:spLocks noGrp="1"/>
          </p:cNvSpPr>
          <p:nvPr>
            <p:ph type="body" sz="quarter" idx="1"/>
          </p:nvPr>
        </p:nvSpPr>
        <p:spPr>
          <a:prstGeom prst="rect">
            <a:avLst/>
          </a:prstGeom>
        </p:spPr>
        <p:txBody>
          <a:bodyPr/>
          <a:lstStyle/>
          <a:p>
            <a:pPr marL="457200" indent="-330200">
              <a:lnSpc>
                <a:spcPct val="115000"/>
              </a:lnSpc>
              <a:buClr>
                <a:srgbClr val="058DC7"/>
              </a:buClr>
              <a:buSzPts val="1600"/>
              <a:buFont typeface="Helvetica"/>
              <a:buChar char="▪"/>
              <a:defRPr sz="1600" b="1">
                <a:latin typeface="Titillium Web"/>
                <a:ea typeface="Titillium Web"/>
                <a:cs typeface="Titillium Web"/>
                <a:sym typeface="Titillium Web"/>
              </a:defRPr>
            </a:pPr>
            <a:r>
              <a:t>Goal:</a:t>
            </a:r>
            <a:r>
              <a:rPr b="0"/>
              <a:t> Probe deeper into different users’ experiences with and perceptions of MFCG’s current platform and gather valuable insights about their needs such as what is working and what isn’t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pPr marL="457200" indent="-330200">
              <a:lnSpc>
                <a:spcPct val="115000"/>
              </a:lnSpc>
              <a:buClr>
                <a:srgbClr val="058DC7"/>
              </a:buClr>
              <a:buSzPts val="1600"/>
              <a:buFont typeface="Helvetica"/>
              <a:buChar char="▪"/>
              <a:defRPr sz="1600" b="1">
                <a:latin typeface="Titillium Web"/>
                <a:ea typeface="Titillium Web"/>
                <a:cs typeface="Titillium Web"/>
                <a:sym typeface="Titillium Web"/>
              </a:defRPr>
            </a:pPr>
            <a:r>
              <a:t>Goal:</a:t>
            </a:r>
            <a:r>
              <a:rPr b="0"/>
              <a:t> Probe deeper into different users’ experiences with and perceptions of MFCG’s current platform and gather valuable insights about their needs such as what is working and what isn’t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Shape 289"/>
          <p:cNvSpPr>
            <a:spLocks noGrp="1" noRot="1" noChangeAspect="1"/>
          </p:cNvSpPr>
          <p:nvPr>
            <p:ph type="sldImg"/>
          </p:nvPr>
        </p:nvSpPr>
        <p:spPr>
          <a:prstGeom prst="rect">
            <a:avLst/>
          </a:prstGeom>
        </p:spPr>
        <p:txBody>
          <a:bodyPr/>
          <a:lstStyle/>
          <a:p>
            <a:endParaRPr/>
          </a:p>
        </p:txBody>
      </p:sp>
      <p:sp>
        <p:nvSpPr>
          <p:cNvPr id="290" name="Shape 290"/>
          <p:cNvSpPr>
            <a:spLocks noGrp="1"/>
          </p:cNvSpPr>
          <p:nvPr>
            <p:ph type="body" sz="quarter" idx="1"/>
          </p:nvPr>
        </p:nvSpPr>
        <p:spPr>
          <a:prstGeom prst="rect">
            <a:avLst/>
          </a:prstGeom>
        </p:spPr>
        <p:txBody>
          <a:bodyPr/>
          <a:lstStyle/>
          <a:p>
            <a:pPr marL="457200" indent="-330200">
              <a:lnSpc>
                <a:spcPct val="115000"/>
              </a:lnSpc>
              <a:buClr>
                <a:srgbClr val="058DC7"/>
              </a:buClr>
              <a:buSzPts val="1600"/>
              <a:buFont typeface="Helvetica"/>
              <a:buChar char="▪"/>
              <a:defRPr sz="1600" b="1">
                <a:latin typeface="Titillium Web"/>
                <a:ea typeface="Titillium Web"/>
                <a:cs typeface="Titillium Web"/>
                <a:sym typeface="Titillium Web"/>
              </a:defRPr>
            </a:pPr>
            <a:r>
              <a:t>Goal:</a:t>
            </a:r>
            <a:r>
              <a:rPr b="0"/>
              <a:t> Probe deeper into different users’ experiences with and perceptions of MFCG’s current platform and gather valuable insights about their needs such as what is working and what isn’t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Shape 295"/>
          <p:cNvSpPr>
            <a:spLocks noGrp="1" noRot="1" noChangeAspect="1"/>
          </p:cNvSpPr>
          <p:nvPr>
            <p:ph type="sldImg"/>
          </p:nvPr>
        </p:nvSpPr>
        <p:spPr>
          <a:prstGeom prst="rect">
            <a:avLst/>
          </a:prstGeom>
        </p:spPr>
        <p:txBody>
          <a:bodyPr/>
          <a:lstStyle/>
          <a:p>
            <a:endParaRPr/>
          </a:p>
        </p:txBody>
      </p:sp>
      <p:sp>
        <p:nvSpPr>
          <p:cNvPr id="296" name="Shape 296"/>
          <p:cNvSpPr>
            <a:spLocks noGrp="1"/>
          </p:cNvSpPr>
          <p:nvPr>
            <p:ph type="body" sz="quarter" idx="1"/>
          </p:nvPr>
        </p:nvSpPr>
        <p:spPr>
          <a:prstGeom prst="rect">
            <a:avLst/>
          </a:prstGeom>
        </p:spPr>
        <p:txBody>
          <a:bodyPr/>
          <a:lstStyle/>
          <a:p>
            <a:pPr>
              <a:lnSpc>
                <a:spcPct val="115000"/>
              </a:lnSpc>
              <a:defRPr sz="1100" b="1"/>
            </a:pPr>
            <a:r>
              <a:t>Corbs</a:t>
            </a:r>
          </a:p>
          <a:p>
            <a:pPr>
              <a:lnSpc>
                <a:spcPct val="115000"/>
              </a:lnSpc>
              <a:defRPr sz="1100" b="1"/>
            </a:pPr>
            <a:endParaRPr/>
          </a:p>
          <a:p>
            <a:pPr>
              <a:lnSpc>
                <a:spcPct val="115000"/>
              </a:lnSpc>
              <a:defRPr sz="1100" b="1"/>
            </a:pPr>
            <a:r>
              <a:t>Pros:</a:t>
            </a:r>
            <a:r>
              <a:rPr b="0"/>
              <a:t> Handles all e-commerce, currently partners with other local farmers and vendors (Argus Farms)</a:t>
            </a:r>
          </a:p>
          <a:p>
            <a:pPr>
              <a:lnSpc>
                <a:spcPct val="115000"/>
              </a:lnSpc>
              <a:defRPr sz="1100" b="1"/>
            </a:pPr>
            <a:r>
              <a:t>Cons:</a:t>
            </a:r>
            <a:r>
              <a:rPr b="0"/>
              <a:t> More expensive, does not integrate with Google Sheets</a:t>
            </a:r>
          </a:p>
          <a:p>
            <a:pPr>
              <a:lnSpc>
                <a:spcPct val="115000"/>
              </a:lnSpc>
              <a:defRPr sz="1100"/>
            </a:pPr>
            <a:endParaRPr b="0"/>
          </a:p>
          <a:p>
            <a:pPr>
              <a:lnSpc>
                <a:spcPct val="115000"/>
              </a:lnSpc>
              <a:defRPr sz="1100" b="1"/>
            </a:pPr>
            <a:r>
              <a:t>Description: </a:t>
            </a:r>
            <a:r>
              <a:rPr b="0"/>
              <a:t>Local Line is a new online system that helps food suppliers directly market and sell their products online through a web-based farmers market. Local Line lets suppliers manage their inventory in real-time using any device including smartphones, tablets, and computers. Florists looking to pre-order flowers can access an online store where they can easily sort, filter, and view inventory that is available for pick-up. Florists can choose for orders to be paid during the ordering process, or during pick-up. </a:t>
            </a:r>
          </a:p>
          <a:p>
            <a:pPr>
              <a:lnSpc>
                <a:spcPct val="115000"/>
              </a:lnSpc>
              <a:defRPr sz="1100"/>
            </a:pPr>
            <a:r>
              <a:t> </a:t>
            </a:r>
          </a:p>
          <a:p>
            <a:pPr>
              <a:lnSpc>
                <a:spcPct val="115000"/>
              </a:lnSpc>
              <a:defRPr sz="1100"/>
            </a:pPr>
            <a:r>
              <a:t>Local Line offers optimized systems for three different types of users: Farmers</a:t>
            </a:r>
            <a:r>
              <a:rPr baseline="30000"/>
              <a:t>17</a:t>
            </a:r>
            <a:r>
              <a:t> looking to efficiently manage orders, customers, and inventory, Food Hubs</a:t>
            </a:r>
            <a:r>
              <a:rPr baseline="30000"/>
              <a:t>18</a:t>
            </a:r>
            <a:r>
              <a:t> looking to streamline fulfillment and make selling easier, and Food Markets</a:t>
            </a:r>
            <a:r>
              <a:rPr baseline="30000"/>
              <a:t>19</a:t>
            </a:r>
            <a:r>
              <a:t> that want to create an online market where separate vendors have the flexibility to pre-sell online.</a:t>
            </a:r>
          </a:p>
          <a:p>
            <a:pPr>
              <a:lnSpc>
                <a:spcPct val="115000"/>
              </a:lnSpc>
              <a:defRPr sz="1100"/>
            </a:pPr>
            <a:r>
              <a:t> </a:t>
            </a:r>
          </a:p>
          <a:p>
            <a:pPr>
              <a:lnSpc>
                <a:spcPct val="115000"/>
              </a:lnSpc>
              <a:defRPr sz="1100"/>
            </a:pPr>
            <a:r>
              <a:t>Recently, Ann Arbor-based Argus Farm’s uses Local Line</a:t>
            </a:r>
            <a:r>
              <a:rPr baseline="30000"/>
              <a:t>20</a:t>
            </a:r>
            <a:r>
              <a:t> to coordinate pre-orders with over 200 farmers to create a wholesale food hub.</a:t>
            </a:r>
            <a:r>
              <a:rPr baseline="30000"/>
              <a:t>21</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a:spLocks noGrp="1" noRot="1" noChangeAspect="1"/>
          </p:cNvSpPr>
          <p:nvPr>
            <p:ph type="sldImg"/>
          </p:nvPr>
        </p:nvSpPr>
        <p:spPr>
          <a:prstGeom prst="rect">
            <a:avLst/>
          </a:prstGeom>
        </p:spPr>
        <p:txBody>
          <a:bodyPr/>
          <a:lstStyle/>
          <a:p>
            <a:endParaRPr/>
          </a:p>
        </p:txBody>
      </p:sp>
      <p:sp>
        <p:nvSpPr>
          <p:cNvPr id="167" name="Shape 167"/>
          <p:cNvSpPr>
            <a:spLocks noGrp="1"/>
          </p:cNvSpPr>
          <p:nvPr>
            <p:ph type="body" sz="quarter" idx="1"/>
          </p:nvPr>
        </p:nvSpPr>
        <p:spPr>
          <a:prstGeom prst="rect">
            <a:avLst/>
          </a:prstGeom>
        </p:spPr>
        <p:txBody>
          <a:bodyPr/>
          <a:lstStyle>
            <a:lvl1pPr>
              <a:defRPr sz="1100"/>
            </a:lvl1pPr>
          </a:lstStyle>
          <a:p>
            <a:r>
              <a:t>Jill</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prstGeom prst="rect">
            <a:avLst/>
          </a:prstGeom>
        </p:spPr>
        <p:txBody>
          <a:bodyPr/>
          <a:lstStyle/>
          <a:p>
            <a:endParaRPr/>
          </a:p>
        </p:txBody>
      </p:sp>
      <p:sp>
        <p:nvSpPr>
          <p:cNvPr id="178" name="Shape 178"/>
          <p:cNvSpPr>
            <a:spLocks noGrp="1"/>
          </p:cNvSpPr>
          <p:nvPr>
            <p:ph type="body" sz="quarter" idx="1"/>
          </p:nvPr>
        </p:nvSpPr>
        <p:spPr>
          <a:prstGeom prst="rect">
            <a:avLst/>
          </a:prstGeom>
        </p:spPr>
        <p:txBody>
          <a:bodyPr/>
          <a:lstStyle/>
          <a:p>
            <a:pPr>
              <a:lnSpc>
                <a:spcPct val="115000"/>
              </a:lnSpc>
              <a:defRPr sz="1100" b="1"/>
            </a:pPr>
            <a:r>
              <a:t>Corbs</a:t>
            </a:r>
          </a:p>
          <a:p>
            <a:pPr>
              <a:lnSpc>
                <a:spcPct val="115000"/>
              </a:lnSpc>
              <a:defRPr sz="1100" b="1"/>
            </a:pPr>
            <a:endParaRPr/>
          </a:p>
          <a:p>
            <a:pPr>
              <a:lnSpc>
                <a:spcPct val="115000"/>
              </a:lnSpc>
              <a:defRPr sz="1100" b="1"/>
            </a:pPr>
            <a:r>
              <a:t>Description:</a:t>
            </a:r>
            <a:r>
              <a:rPr b="0"/>
              <a:t> Glide is a new startup that helps users create visually stunning mobile web-apps by using Google Sheets as the information back-end. Users can easily add, edit, or delete Google Sheets data right from Glide’s webapp. Specific users can even be given specific data entry rights to add, delete, or modify data. Glide can even integrate with custom domains and e-commerce platforms like Stripe. Notifications can even be set-p using a service like Zapier.</a:t>
            </a:r>
          </a:p>
          <a:p>
            <a:pPr>
              <a:lnSpc>
                <a:spcPct val="115000"/>
              </a:lnSpc>
              <a:defRPr sz="1100" b="1"/>
            </a:pPr>
            <a:r>
              <a:t>Pros:</a:t>
            </a:r>
            <a:r>
              <a:rPr b="0"/>
              <a:t> </a:t>
            </a:r>
          </a:p>
          <a:p>
            <a:pPr marL="914400" indent="-298450">
              <a:lnSpc>
                <a:spcPct val="115000"/>
              </a:lnSpc>
              <a:buClr>
                <a:srgbClr val="000000"/>
              </a:buClr>
              <a:buSzPts val="1100"/>
              <a:buFont typeface="Arial"/>
              <a:buChar char="●"/>
              <a:defRPr sz="1100"/>
            </a:pPr>
            <a:r>
              <a:t>Easily transformers Google Sheets into a mobile friendly app </a:t>
            </a:r>
          </a:p>
          <a:p>
            <a:pPr marL="914400" indent="-298450">
              <a:lnSpc>
                <a:spcPct val="115000"/>
              </a:lnSpc>
              <a:buClr>
                <a:srgbClr val="000000"/>
              </a:buClr>
              <a:buSzPts val="1100"/>
              <a:buFont typeface="Arial"/>
              <a:buChar char="●"/>
              <a:defRPr sz="1100"/>
            </a:pPr>
            <a:r>
              <a:t>Allows users to view Google Spreadsheet in a highly visual way</a:t>
            </a:r>
          </a:p>
          <a:p>
            <a:pPr marL="914400" indent="-298450">
              <a:lnSpc>
                <a:spcPct val="115000"/>
              </a:lnSpc>
              <a:buClr>
                <a:srgbClr val="000000"/>
              </a:buClr>
              <a:buSzPts val="1100"/>
              <a:buFont typeface="Arial"/>
              <a:buChar char="●"/>
              <a:defRPr sz="1100"/>
            </a:pPr>
            <a:r>
              <a:t>Extensive online knowledgebase </a:t>
            </a:r>
          </a:p>
          <a:p>
            <a:pPr>
              <a:lnSpc>
                <a:spcPct val="115000"/>
              </a:lnSpc>
              <a:defRPr sz="1100" b="1"/>
            </a:pPr>
            <a:r>
              <a:t>Cons:</a:t>
            </a:r>
            <a:r>
              <a:rPr b="0"/>
              <a:t> </a:t>
            </a:r>
          </a:p>
          <a:p>
            <a:pPr marL="914400" indent="-298450">
              <a:lnSpc>
                <a:spcPct val="115000"/>
              </a:lnSpc>
              <a:buClr>
                <a:srgbClr val="000000"/>
              </a:buClr>
              <a:buSzPts val="1100"/>
              <a:buFont typeface="Arial"/>
              <a:buChar char="●"/>
              <a:defRPr sz="1100"/>
            </a:pPr>
            <a:r>
              <a:t>May be cumbersome to set-up</a:t>
            </a:r>
          </a:p>
          <a:p>
            <a:pPr marL="914400" indent="-298450">
              <a:lnSpc>
                <a:spcPct val="115000"/>
              </a:lnSpc>
              <a:buClr>
                <a:srgbClr val="000000"/>
              </a:buClr>
              <a:buSzPts val="1100"/>
              <a:buFont typeface="Arial"/>
              <a:buChar char="●"/>
              <a:defRPr sz="1100"/>
            </a:pPr>
            <a:r>
              <a:t>Mobile only (no desktop app/website), changes to data occurs every three minutes, although sometimes these changes will happen immediately</a:t>
            </a:r>
          </a:p>
          <a:p>
            <a:pPr marL="914400" indent="-298450">
              <a:lnSpc>
                <a:spcPct val="115000"/>
              </a:lnSpc>
              <a:buClr>
                <a:srgbClr val="000000"/>
              </a:buClr>
              <a:buSzPts val="1100"/>
              <a:buFont typeface="Arial"/>
              <a:buChar char="●"/>
              <a:defRPr sz="1100"/>
            </a:pPr>
            <a:r>
              <a:t>Spreadsheet may have to be re-designed with Glide in mind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Shape 188"/>
          <p:cNvSpPr>
            <a:spLocks noGrp="1" noRot="1" noChangeAspect="1"/>
          </p:cNvSpPr>
          <p:nvPr>
            <p:ph type="sldImg"/>
          </p:nvPr>
        </p:nvSpPr>
        <p:spPr>
          <a:prstGeom prst="rect">
            <a:avLst/>
          </a:prstGeom>
        </p:spPr>
        <p:txBody>
          <a:bodyPr/>
          <a:lstStyle/>
          <a:p>
            <a:endParaRPr/>
          </a:p>
        </p:txBody>
      </p:sp>
      <p:sp>
        <p:nvSpPr>
          <p:cNvPr id="189" name="Shape 189"/>
          <p:cNvSpPr>
            <a:spLocks noGrp="1"/>
          </p:cNvSpPr>
          <p:nvPr>
            <p:ph type="body" sz="quarter" idx="1"/>
          </p:nvPr>
        </p:nvSpPr>
        <p:spPr>
          <a:prstGeom prst="rect">
            <a:avLst/>
          </a:prstGeom>
        </p:spPr>
        <p:txBody>
          <a:bodyPr/>
          <a:lstStyle>
            <a:lvl1pPr>
              <a:defRPr sz="1100"/>
            </a:lvl1pPr>
          </a:lstStyle>
          <a:p>
            <a:r>
              <a:t>Jill</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pe 196"/>
          <p:cNvSpPr>
            <a:spLocks noGrp="1" noRot="1" noChangeAspect="1"/>
          </p:cNvSpPr>
          <p:nvPr>
            <p:ph type="sldImg"/>
          </p:nvPr>
        </p:nvSpPr>
        <p:spPr>
          <a:prstGeom prst="rect">
            <a:avLst/>
          </a:prstGeom>
        </p:spPr>
        <p:txBody>
          <a:bodyPr/>
          <a:lstStyle/>
          <a:p>
            <a:endParaRPr/>
          </a:p>
        </p:txBody>
      </p:sp>
      <p:sp>
        <p:nvSpPr>
          <p:cNvPr id="197" name="Shape 197"/>
          <p:cNvSpPr>
            <a:spLocks noGrp="1"/>
          </p:cNvSpPr>
          <p:nvPr>
            <p:ph type="body" sz="quarter" idx="1"/>
          </p:nvPr>
        </p:nvSpPr>
        <p:spPr>
          <a:prstGeom prst="rect">
            <a:avLst/>
          </a:prstGeom>
        </p:spPr>
        <p:txBody>
          <a:bodyPr/>
          <a:lstStyle/>
          <a:p>
            <a:pPr marL="457200" indent="-330200">
              <a:lnSpc>
                <a:spcPct val="115000"/>
              </a:lnSpc>
              <a:buClr>
                <a:srgbClr val="058DC7"/>
              </a:buClr>
              <a:buSzPts val="1600"/>
              <a:buFont typeface="Helvetica"/>
              <a:buChar char="▪"/>
              <a:defRPr sz="1600" b="1">
                <a:latin typeface="Titillium Web"/>
                <a:ea typeface="Titillium Web"/>
                <a:cs typeface="Titillium Web"/>
                <a:sym typeface="Titillium Web"/>
              </a:defRPr>
            </a:pPr>
            <a:r>
              <a:t>Goal:</a:t>
            </a:r>
            <a:r>
              <a:rPr b="0"/>
              <a:t> Probe deeper into different users’ experiences with and perceptions of MFCG’s current platform and gather valuable insights about their needs such as what is working and what isn’t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Shape 204"/>
          <p:cNvSpPr>
            <a:spLocks noGrp="1" noRot="1" noChangeAspect="1"/>
          </p:cNvSpPr>
          <p:nvPr>
            <p:ph type="sldImg"/>
          </p:nvPr>
        </p:nvSpPr>
        <p:spPr>
          <a:prstGeom prst="rect">
            <a:avLst/>
          </a:prstGeom>
        </p:spPr>
        <p:txBody>
          <a:bodyPr/>
          <a:lstStyle/>
          <a:p>
            <a:endParaRPr/>
          </a:p>
        </p:txBody>
      </p:sp>
      <p:sp>
        <p:nvSpPr>
          <p:cNvPr id="205" name="Shape 205"/>
          <p:cNvSpPr>
            <a:spLocks noGrp="1"/>
          </p:cNvSpPr>
          <p:nvPr>
            <p:ph type="body" sz="quarter" idx="1"/>
          </p:nvPr>
        </p:nvSpPr>
        <p:spPr>
          <a:prstGeom prst="rect">
            <a:avLst/>
          </a:prstGeom>
        </p:spPr>
        <p:txBody>
          <a:bodyPr/>
          <a:lstStyle/>
          <a:p>
            <a:pPr marL="457200" indent="-330200">
              <a:lnSpc>
                <a:spcPct val="115000"/>
              </a:lnSpc>
              <a:buClr>
                <a:srgbClr val="058DC7"/>
              </a:buClr>
              <a:buSzPts val="1600"/>
              <a:buFont typeface="Helvetica"/>
              <a:buChar char="▪"/>
              <a:defRPr sz="1600" b="1">
                <a:latin typeface="Titillium Web"/>
                <a:ea typeface="Titillium Web"/>
                <a:cs typeface="Titillium Web"/>
                <a:sym typeface="Titillium Web"/>
              </a:defRPr>
            </a:pPr>
            <a:r>
              <a:t>Goal:</a:t>
            </a:r>
            <a:r>
              <a:rPr b="0"/>
              <a:t> Probe deeper into different users’ experiences with and perceptions of MFCG’s current platform and gather valuable insights about their needs such as what is working and what isn’t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noRot="1" noChangeAspect="1"/>
          </p:cNvSpPr>
          <p:nvPr>
            <p:ph type="sldImg"/>
          </p:nvPr>
        </p:nvSpPr>
        <p:spPr>
          <a:prstGeom prst="rect">
            <a:avLst/>
          </a:prstGeom>
        </p:spPr>
        <p:txBody>
          <a:bodyPr/>
          <a:lstStyle/>
          <a:p>
            <a:endParaRPr/>
          </a:p>
        </p:txBody>
      </p:sp>
      <p:sp>
        <p:nvSpPr>
          <p:cNvPr id="217" name="Shape 217"/>
          <p:cNvSpPr>
            <a:spLocks noGrp="1"/>
          </p:cNvSpPr>
          <p:nvPr>
            <p:ph type="body" sz="quarter" idx="1"/>
          </p:nvPr>
        </p:nvSpPr>
        <p:spPr>
          <a:prstGeom prst="rect">
            <a:avLst/>
          </a:prstGeom>
        </p:spPr>
        <p:txBody>
          <a:bodyPr/>
          <a:lstStyle/>
          <a:p>
            <a:pPr>
              <a:defRPr sz="1100"/>
            </a:pPr>
            <a:r>
              <a:t>Jill - 1&amp;2</a:t>
            </a:r>
          </a:p>
          <a:p>
            <a:pPr>
              <a:defRPr sz="1100"/>
            </a:pPr>
            <a:r>
              <a:t>Amanda - 3&amp;4</a:t>
            </a:r>
          </a:p>
          <a:p>
            <a:pPr>
              <a:defRPr sz="1100"/>
            </a:pPr>
            <a:r>
              <a:t>Elisabeth - 5&amp;6</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a:spLocks noGrp="1" noRot="1" noChangeAspect="1"/>
          </p:cNvSpPr>
          <p:nvPr>
            <p:ph type="sldImg"/>
          </p:nvPr>
        </p:nvSpPr>
        <p:spPr>
          <a:prstGeom prst="rect">
            <a:avLst/>
          </a:prstGeom>
        </p:spPr>
        <p:txBody>
          <a:bodyPr/>
          <a:lstStyle/>
          <a:p>
            <a:endParaRPr/>
          </a:p>
        </p:txBody>
      </p:sp>
      <p:sp>
        <p:nvSpPr>
          <p:cNvPr id="228" name="Shape 228"/>
          <p:cNvSpPr>
            <a:spLocks noGrp="1"/>
          </p:cNvSpPr>
          <p:nvPr>
            <p:ph type="body" sz="quarter" idx="1"/>
          </p:nvPr>
        </p:nvSpPr>
        <p:spPr>
          <a:prstGeom prst="rect">
            <a:avLst/>
          </a:prstGeom>
        </p:spPr>
        <p:txBody>
          <a:bodyPr/>
          <a:lstStyle/>
          <a:p>
            <a:pPr>
              <a:defRPr sz="1100"/>
            </a:pPr>
            <a:r>
              <a:t>Jill - 1&amp;2</a:t>
            </a:r>
          </a:p>
          <a:p>
            <a:pPr>
              <a:defRPr sz="1100"/>
            </a:pPr>
            <a:r>
              <a:t>Amanda - 3&amp;4</a:t>
            </a:r>
          </a:p>
          <a:p>
            <a:pPr>
              <a:defRPr sz="1100"/>
            </a:pPr>
            <a:r>
              <a:t>Elisabeth - 5&amp;6</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p>
            <a:pPr>
              <a:defRPr sz="1100"/>
            </a:pPr>
            <a:r>
              <a:t>Jill - 1&amp;2</a:t>
            </a:r>
          </a:p>
          <a:p>
            <a:pPr>
              <a:defRPr sz="1100"/>
            </a:pPr>
            <a:r>
              <a:t>Amanda - 3&amp;4</a:t>
            </a:r>
          </a:p>
          <a:p>
            <a:pPr>
              <a:defRPr sz="1100"/>
            </a:pPr>
            <a:r>
              <a:t>Elisabeth - 5&amp;6</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p:spTree>
      <p:nvGrpSpPr>
        <p:cNvPr id="1" name=""/>
        <p:cNvGrpSpPr/>
        <p:nvPr/>
      </p:nvGrpSpPr>
      <p:grpSpPr>
        <a:xfrm>
          <a:off x="0" y="0"/>
          <a:ext cx="0" cy="0"/>
          <a:chOff x="0" y="0"/>
          <a:chExt cx="0" cy="0"/>
        </a:xfrm>
      </p:grpSpPr>
      <p:sp>
        <p:nvSpPr>
          <p:cNvPr id="13" name="Google Shape;10;p2"/>
          <p:cNvSpPr/>
          <p:nvPr/>
        </p:nvSpPr>
        <p:spPr>
          <a:xfrm>
            <a:off x="0" y="-2"/>
            <a:ext cx="9144000" cy="4994404"/>
          </a:xfrm>
          <a:prstGeom prst="rect">
            <a:avLst/>
          </a:prstGeom>
          <a:solidFill>
            <a:srgbClr val="FF0040">
              <a:alpha val="81568"/>
            </a:srgbClr>
          </a:solidFill>
          <a:ln w="12700">
            <a:miter lim="400000"/>
          </a:ln>
        </p:spPr>
        <p:txBody>
          <a:bodyPr lIns="0" tIns="0" rIns="0" bIns="0" anchor="ctr"/>
          <a:lstStyle/>
          <a:p>
            <a:pPr>
              <a:defRPr>
                <a:latin typeface="+mn-lt"/>
                <a:ea typeface="+mn-ea"/>
                <a:cs typeface="+mn-cs"/>
                <a:sym typeface="Arial"/>
              </a:defRPr>
            </a:pPr>
            <a:endParaRPr/>
          </a:p>
        </p:txBody>
      </p:sp>
      <p:sp>
        <p:nvSpPr>
          <p:cNvPr id="14" name="Google Shape;11;p2"/>
          <p:cNvSpPr/>
          <p:nvPr/>
        </p:nvSpPr>
        <p:spPr>
          <a:xfrm>
            <a:off x="578999" y="2560598"/>
            <a:ext cx="54301" cy="1589102"/>
          </a:xfrm>
          <a:prstGeom prst="rect">
            <a:avLst/>
          </a:prstGeom>
          <a:solidFill>
            <a:srgbClr val="FFFFFF"/>
          </a:solidFill>
          <a:ln w="12700">
            <a:miter lim="400000"/>
          </a:ln>
        </p:spPr>
        <p:txBody>
          <a:bodyPr lIns="0" tIns="0" rIns="0" bIns="0" anchor="ctr"/>
          <a:lstStyle/>
          <a:p>
            <a:pPr>
              <a:defRPr>
                <a:solidFill>
                  <a:srgbClr val="FFFFFF"/>
                </a:solidFill>
                <a:latin typeface="+mn-lt"/>
                <a:ea typeface="+mn-ea"/>
                <a:cs typeface="+mn-cs"/>
                <a:sym typeface="Arial"/>
              </a:defRPr>
            </a:pPr>
            <a:endParaRPr/>
          </a:p>
        </p:txBody>
      </p:sp>
      <p:sp>
        <p:nvSpPr>
          <p:cNvPr id="15" name="Title Text"/>
          <p:cNvSpPr txBox="1">
            <a:spLocks noGrp="1"/>
          </p:cNvSpPr>
          <p:nvPr>
            <p:ph type="title"/>
          </p:nvPr>
        </p:nvSpPr>
        <p:spPr>
          <a:xfrm>
            <a:off x="685800" y="2554165"/>
            <a:ext cx="5412300" cy="1546502"/>
          </a:xfrm>
          <a:prstGeom prst="rect">
            <a:avLst/>
          </a:prstGeom>
        </p:spPr>
        <p:txBody>
          <a:bodyPr anchor="ctr"/>
          <a:lstStyle>
            <a:lvl1pPr>
              <a:defRPr sz="4800"/>
            </a:lvl1pPr>
          </a:lstStyle>
          <a:p>
            <a:r>
              <a:t>Title Text</a:t>
            </a:r>
          </a:p>
        </p:txBody>
      </p:sp>
      <p:sp>
        <p:nvSpPr>
          <p:cNvPr id="16" name="Slide Number"/>
          <p:cNvSpPr txBox="1">
            <a:spLocks noGrp="1"/>
          </p:cNvSpPr>
          <p:nvPr>
            <p:ph type="sldNum" sz="quarter" idx="2"/>
          </p:nvPr>
        </p:nvSpPr>
        <p:spPr>
          <a:xfrm>
            <a:off x="6188136" y="6356350"/>
            <a:ext cx="365065" cy="360648"/>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_ONLY">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44425" y="563333"/>
            <a:ext cx="3226800" cy="1143300"/>
          </a:xfrm>
          <a:prstGeom prst="rect">
            <a:avLst/>
          </a:prstGeom>
        </p:spPr>
        <p:txBody>
          <a:bodyPr/>
          <a:lstStyle>
            <a:lvl1pPr>
              <a:defRPr sz="2600">
                <a:solidFill>
                  <a:srgbClr val="000000"/>
                </a:solidFill>
              </a:defRPr>
            </a:lvl1pPr>
          </a:lstStyle>
          <a:p>
            <a:r>
              <a:t>Title Text</a:t>
            </a:r>
          </a:p>
        </p:txBody>
      </p:sp>
      <p:sp>
        <p:nvSpPr>
          <p:cNvPr id="106" name="Google Shape;59;p11"/>
          <p:cNvSpPr/>
          <p:nvPr/>
        </p:nvSpPr>
        <p:spPr>
          <a:xfrm>
            <a:off x="578999" y="772000"/>
            <a:ext cx="54301" cy="9009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107" name="Google Shape;60;p11"/>
          <p:cNvSpPr/>
          <p:nvPr/>
        </p:nvSpPr>
        <p:spPr>
          <a:xfrm>
            <a:off x="9089700" y="0"/>
            <a:ext cx="54301" cy="68580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15" name="Google Shape;63;p12"/>
          <p:cNvSpPr/>
          <p:nvPr/>
        </p:nvSpPr>
        <p:spPr>
          <a:xfrm>
            <a:off x="9089700" y="0"/>
            <a:ext cx="54301" cy="68580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1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_ONLY_1">
    <p:spTree>
      <p:nvGrpSpPr>
        <p:cNvPr id="1" name=""/>
        <p:cNvGrpSpPr/>
        <p:nvPr/>
      </p:nvGrpSpPr>
      <p:grpSpPr>
        <a:xfrm>
          <a:off x="0" y="0"/>
          <a:ext cx="0" cy="0"/>
          <a:chOff x="0" y="0"/>
          <a:chExt cx="0" cy="0"/>
        </a:xfrm>
      </p:grpSpPr>
      <p:sp>
        <p:nvSpPr>
          <p:cNvPr id="123" name="Google Shape;66;p13"/>
          <p:cNvSpPr/>
          <p:nvPr/>
        </p:nvSpPr>
        <p:spPr>
          <a:xfrm>
            <a:off x="0" y="-2"/>
            <a:ext cx="9144000" cy="4994404"/>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124" name="Title Text"/>
          <p:cNvSpPr txBox="1">
            <a:spLocks noGrp="1"/>
          </p:cNvSpPr>
          <p:nvPr>
            <p:ph type="title"/>
          </p:nvPr>
        </p:nvSpPr>
        <p:spPr>
          <a:xfrm>
            <a:off x="844425" y="563333"/>
            <a:ext cx="3226800" cy="1143300"/>
          </a:xfrm>
          <a:prstGeom prst="rect">
            <a:avLst/>
          </a:prstGeom>
        </p:spPr>
        <p:txBody>
          <a:bodyPr/>
          <a:lstStyle>
            <a:lvl1pPr>
              <a:defRPr sz="2600"/>
            </a:lvl1pPr>
          </a:lstStyle>
          <a:p>
            <a:r>
              <a:t>Title Text</a:t>
            </a:r>
          </a:p>
        </p:txBody>
      </p:sp>
      <p:sp>
        <p:nvSpPr>
          <p:cNvPr id="125" name="Google Shape;68;p13"/>
          <p:cNvSpPr/>
          <p:nvPr/>
        </p:nvSpPr>
        <p:spPr>
          <a:xfrm>
            <a:off x="578999" y="772000"/>
            <a:ext cx="54301" cy="900900"/>
          </a:xfrm>
          <a:prstGeom prst="rect">
            <a:avLst/>
          </a:prstGeom>
          <a:solidFill>
            <a:srgbClr val="FFFFFF"/>
          </a:solidFill>
          <a:ln w="12700">
            <a:miter lim="400000"/>
          </a:ln>
        </p:spPr>
        <p:txBody>
          <a:bodyPr lIns="0" tIns="0" rIns="0" bIns="0" anchor="ctr"/>
          <a:lstStyle/>
          <a:p>
            <a:pPr>
              <a:defRPr>
                <a:solidFill>
                  <a:srgbClr val="FFFFFF"/>
                </a:solidFill>
                <a:latin typeface="+mn-lt"/>
                <a:ea typeface="+mn-ea"/>
                <a:cs typeface="+mn-cs"/>
                <a:sym typeface="Arial"/>
              </a:defRPr>
            </a:pPr>
            <a:endParaRPr/>
          </a:p>
        </p:txBody>
      </p:sp>
      <p:sp>
        <p:nvSpPr>
          <p:cNvPr id="1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CAPTION_ONLY">
    <p:spTree>
      <p:nvGrpSpPr>
        <p:cNvPr id="1" name=""/>
        <p:cNvGrpSpPr/>
        <p:nvPr/>
      </p:nvGrpSpPr>
      <p:grpSpPr>
        <a:xfrm>
          <a:off x="0" y="0"/>
          <a:ext cx="0" cy="0"/>
          <a:chOff x="0" y="0"/>
          <a:chExt cx="0" cy="0"/>
        </a:xfrm>
      </p:grpSpPr>
      <p:sp>
        <p:nvSpPr>
          <p:cNvPr id="133" name="Body Level One…"/>
          <p:cNvSpPr txBox="1">
            <a:spLocks noGrp="1"/>
          </p:cNvSpPr>
          <p:nvPr>
            <p:ph type="body" sz="quarter" idx="1"/>
          </p:nvPr>
        </p:nvSpPr>
        <p:spPr>
          <a:xfrm>
            <a:off x="633300" y="5714231"/>
            <a:ext cx="8053500" cy="692703"/>
          </a:xfrm>
          <a:prstGeom prst="rect">
            <a:avLst/>
          </a:prstGeom>
        </p:spPr>
        <p:txBody>
          <a:bodyPr/>
          <a:lstStyle>
            <a:lvl1pPr marL="0" indent="228600">
              <a:spcBef>
                <a:spcPts val="300"/>
              </a:spcBef>
              <a:defRPr sz="1400"/>
            </a:lvl1pPr>
            <a:lvl2pPr marL="838200" indent="-266700">
              <a:spcBef>
                <a:spcPts val="300"/>
              </a:spcBef>
              <a:buSzPts val="1400"/>
              <a:buChar char="▫"/>
              <a:defRPr sz="1400"/>
            </a:lvl2pPr>
            <a:lvl3pPr marL="1295400" indent="-266700">
              <a:spcBef>
                <a:spcPts val="300"/>
              </a:spcBef>
              <a:buSzPts val="1400"/>
              <a:buChar char="▸"/>
              <a:defRPr sz="1400"/>
            </a:lvl3pPr>
            <a:lvl4pPr marL="1752600" indent="-266700">
              <a:spcBef>
                <a:spcPts val="300"/>
              </a:spcBef>
              <a:buSzPts val="1400"/>
              <a:buChar char="▹"/>
              <a:defRPr sz="1400"/>
            </a:lvl4pPr>
            <a:lvl5pPr marL="2209800" indent="-266700">
              <a:spcBef>
                <a:spcPts val="300"/>
              </a:spcBef>
              <a:buSzPts val="1400"/>
              <a:buChar char="▹"/>
              <a:defRPr sz="1400"/>
            </a:lvl5pPr>
          </a:lstStyle>
          <a:p>
            <a:r>
              <a:t>Body Level One</a:t>
            </a:r>
          </a:p>
          <a:p>
            <a:pPr lvl="1"/>
            <a:r>
              <a:t>Body Level Two</a:t>
            </a:r>
          </a:p>
          <a:p>
            <a:pPr lvl="2"/>
            <a:r>
              <a:t>Body Level Three</a:t>
            </a:r>
          </a:p>
          <a:p>
            <a:pPr lvl="3"/>
            <a:r>
              <a:t>Body Level Four</a:t>
            </a:r>
          </a:p>
          <a:p>
            <a:pPr lvl="4"/>
            <a:r>
              <a:t>Body Level Five</a:t>
            </a:r>
          </a:p>
        </p:txBody>
      </p:sp>
      <p:sp>
        <p:nvSpPr>
          <p:cNvPr id="134" name="Google Shape;72;p14"/>
          <p:cNvSpPr/>
          <p:nvPr/>
        </p:nvSpPr>
        <p:spPr>
          <a:xfrm>
            <a:off x="578999" y="5957199"/>
            <a:ext cx="54301" cy="9009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135" name="Google Shape;73;p14"/>
          <p:cNvSpPr/>
          <p:nvPr/>
        </p:nvSpPr>
        <p:spPr>
          <a:xfrm>
            <a:off x="9089700" y="0"/>
            <a:ext cx="54301" cy="68580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13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_AND_TWO_COLUMNS">
    <p:spTree>
      <p:nvGrpSpPr>
        <p:cNvPr id="1" name=""/>
        <p:cNvGrpSpPr/>
        <p:nvPr/>
      </p:nvGrpSpPr>
      <p:grpSpPr>
        <a:xfrm>
          <a:off x="0" y="0"/>
          <a:ext cx="0" cy="0"/>
          <a:chOff x="0" y="0"/>
          <a:chExt cx="0" cy="0"/>
        </a:xfrm>
      </p:grpSpPr>
      <p:sp>
        <p:nvSpPr>
          <p:cNvPr id="23" name="Title Text"/>
          <p:cNvSpPr txBox="1">
            <a:spLocks noGrp="1"/>
          </p:cNvSpPr>
          <p:nvPr>
            <p:ph type="title"/>
          </p:nvPr>
        </p:nvSpPr>
        <p:spPr>
          <a:xfrm>
            <a:off x="844425" y="563333"/>
            <a:ext cx="3226800" cy="1143300"/>
          </a:xfrm>
          <a:prstGeom prst="rect">
            <a:avLst/>
          </a:prstGeom>
        </p:spPr>
        <p:txBody>
          <a:bodyPr/>
          <a:lstStyle>
            <a:lvl1pPr>
              <a:defRPr sz="2600">
                <a:solidFill>
                  <a:srgbClr val="000000"/>
                </a:solidFill>
              </a:defRPr>
            </a:lvl1pPr>
          </a:lstStyle>
          <a:p>
            <a:r>
              <a:t>Title Text</a:t>
            </a:r>
          </a:p>
        </p:txBody>
      </p:sp>
      <p:sp>
        <p:nvSpPr>
          <p:cNvPr id="24" name="Body Level One…"/>
          <p:cNvSpPr txBox="1">
            <a:spLocks noGrp="1"/>
          </p:cNvSpPr>
          <p:nvPr>
            <p:ph type="body" sz="half" idx="1"/>
          </p:nvPr>
        </p:nvSpPr>
        <p:spPr>
          <a:xfrm>
            <a:off x="844425" y="2112933"/>
            <a:ext cx="3267301" cy="4292102"/>
          </a:xfrm>
          <a:prstGeom prst="rect">
            <a:avLst/>
          </a:prstGeom>
        </p:spPr>
        <p:txBody>
          <a:bodyPr/>
          <a:lstStyle>
            <a:lvl1pPr marL="457200" indent="-342900">
              <a:spcBef>
                <a:spcPts val="600"/>
              </a:spcBef>
              <a:buClr>
                <a:schemeClr val="accent1"/>
              </a:buClr>
              <a:buSzPts val="1800"/>
              <a:buFont typeface="Helvetica"/>
              <a:buChar char="▪"/>
            </a:lvl1pPr>
            <a:lvl2pPr marL="914400" indent="-342900">
              <a:spcBef>
                <a:spcPts val="600"/>
              </a:spcBef>
              <a:buClr>
                <a:schemeClr val="accent1"/>
              </a:buClr>
              <a:buSzPts val="1800"/>
              <a:buFont typeface="Helvetica"/>
              <a:buChar char="▫"/>
            </a:lvl2pPr>
            <a:lvl3pPr marL="1371600" indent="-342900">
              <a:spcBef>
                <a:spcPts val="600"/>
              </a:spcBef>
              <a:buClr>
                <a:schemeClr val="accent1"/>
              </a:buClr>
              <a:buSzPts val="1800"/>
              <a:buFont typeface="Helvetica"/>
              <a:buChar char="▸"/>
            </a:lvl3pPr>
            <a:lvl4pPr marL="1828800" indent="-342900">
              <a:spcBef>
                <a:spcPts val="600"/>
              </a:spcBef>
              <a:buClr>
                <a:schemeClr val="accent1"/>
              </a:buClr>
              <a:buSzPts val="1800"/>
              <a:buFont typeface="Helvetica"/>
              <a:buChar char="▹"/>
            </a:lvl4pPr>
            <a:lvl5pPr marL="2286000" indent="-342900">
              <a:spcBef>
                <a:spcPts val="600"/>
              </a:spcBef>
              <a:buClr>
                <a:schemeClr val="accent1"/>
              </a:buClr>
              <a:buSzPts val="1800"/>
              <a:buFont typeface="Helvetica"/>
              <a:buChar char="▹"/>
            </a:lvl5pPr>
          </a:lstStyle>
          <a:p>
            <a:r>
              <a:t>Body Level One</a:t>
            </a:r>
          </a:p>
          <a:p>
            <a:pPr lvl="1"/>
            <a:r>
              <a:t>Body Level Two</a:t>
            </a:r>
          </a:p>
          <a:p>
            <a:pPr lvl="2"/>
            <a:r>
              <a:t>Body Level Three</a:t>
            </a:r>
          </a:p>
          <a:p>
            <a:pPr lvl="3"/>
            <a:r>
              <a:t>Body Level Four</a:t>
            </a:r>
          </a:p>
          <a:p>
            <a:pPr lvl="4"/>
            <a:r>
              <a:t>Body Level Five</a:t>
            </a:r>
          </a:p>
        </p:txBody>
      </p:sp>
      <p:sp>
        <p:nvSpPr>
          <p:cNvPr id="25" name="Google Shape;16;p3"/>
          <p:cNvSpPr txBox="1">
            <a:spLocks noGrp="1"/>
          </p:cNvSpPr>
          <p:nvPr>
            <p:ph type="body" sz="half" idx="21"/>
          </p:nvPr>
        </p:nvSpPr>
        <p:spPr>
          <a:xfrm>
            <a:off x="4308497" y="2112932"/>
            <a:ext cx="3267303" cy="4292103"/>
          </a:xfrm>
          <a:prstGeom prst="rect">
            <a:avLst/>
          </a:prstGeom>
        </p:spPr>
        <p:txBody>
          <a:bodyPr/>
          <a:lstStyle/>
          <a:p>
            <a:pPr marL="457200" indent="-342900">
              <a:spcBef>
                <a:spcPts val="600"/>
              </a:spcBef>
              <a:buClr>
                <a:schemeClr val="accent1"/>
              </a:buClr>
              <a:buSzPts val="1800"/>
              <a:buFont typeface="Helvetica"/>
              <a:buChar char="▪"/>
            </a:pPr>
            <a:endParaRPr/>
          </a:p>
        </p:txBody>
      </p:sp>
      <p:sp>
        <p:nvSpPr>
          <p:cNvPr id="26" name="Google Shape;17;p3"/>
          <p:cNvSpPr/>
          <p:nvPr/>
        </p:nvSpPr>
        <p:spPr>
          <a:xfrm>
            <a:off x="578999" y="459654"/>
            <a:ext cx="54301" cy="9009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27" name="Google Shape;18;p3"/>
          <p:cNvSpPr/>
          <p:nvPr/>
        </p:nvSpPr>
        <p:spPr>
          <a:xfrm>
            <a:off x="9089700" y="0"/>
            <a:ext cx="54301" cy="68580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BLANK_1">
    <p:spTree>
      <p:nvGrpSpPr>
        <p:cNvPr id="1" name=""/>
        <p:cNvGrpSpPr/>
        <p:nvPr/>
      </p:nvGrpSpPr>
      <p:grpSpPr>
        <a:xfrm>
          <a:off x="0" y="0"/>
          <a:ext cx="0" cy="0"/>
          <a:chOff x="0" y="0"/>
          <a:chExt cx="0" cy="0"/>
        </a:xfrm>
      </p:grpSpPr>
      <p:sp>
        <p:nvSpPr>
          <p:cNvPr id="35" name="Google Shape;21;p4"/>
          <p:cNvSpPr/>
          <p:nvPr/>
        </p:nvSpPr>
        <p:spPr>
          <a:xfrm>
            <a:off x="0" y="-2"/>
            <a:ext cx="9144000" cy="3458104"/>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3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_1">
    <p:spTree>
      <p:nvGrpSpPr>
        <p:cNvPr id="1" name=""/>
        <p:cNvGrpSpPr/>
        <p:nvPr/>
      </p:nvGrpSpPr>
      <p:grpSpPr>
        <a:xfrm>
          <a:off x="0" y="0"/>
          <a:ext cx="0" cy="0"/>
          <a:chOff x="0" y="0"/>
          <a:chExt cx="0" cy="0"/>
        </a:xfrm>
      </p:grpSpPr>
      <p:sp>
        <p:nvSpPr>
          <p:cNvPr id="43" name="Title Text"/>
          <p:cNvSpPr txBox="1">
            <a:spLocks noGrp="1"/>
          </p:cNvSpPr>
          <p:nvPr>
            <p:ph type="title"/>
          </p:nvPr>
        </p:nvSpPr>
        <p:spPr>
          <a:prstGeom prst="rect">
            <a:avLst/>
          </a:prstGeom>
        </p:spPr>
        <p:txBody>
          <a:bodyPr/>
          <a:lstStyle/>
          <a:p>
            <a:r>
              <a:t>Title Text</a:t>
            </a:r>
          </a:p>
        </p:txBody>
      </p:sp>
      <p:sp>
        <p:nvSpPr>
          <p:cNvPr id="44" name="Body Level One…"/>
          <p:cNvSpPr txBox="1">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_1_1">
    <p:spTree>
      <p:nvGrpSpPr>
        <p:cNvPr id="1" name=""/>
        <p:cNvGrpSpPr/>
        <p:nvPr/>
      </p:nvGrpSpPr>
      <p:grpSpPr>
        <a:xfrm>
          <a:off x="0" y="0"/>
          <a:ext cx="0" cy="0"/>
          <a:chOff x="0" y="0"/>
          <a:chExt cx="0" cy="0"/>
        </a:xfrm>
      </p:grpSpPr>
      <p:sp>
        <p:nvSpPr>
          <p:cNvPr id="52" name="Google Shape;30;p6"/>
          <p:cNvSpPr/>
          <p:nvPr/>
        </p:nvSpPr>
        <p:spPr>
          <a:xfrm>
            <a:off x="0" y="-13000"/>
            <a:ext cx="7726799" cy="68841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53" name="Body Level One…"/>
          <p:cNvSpPr txBox="1">
            <a:spLocks noGrp="1"/>
          </p:cNvSpPr>
          <p:nvPr>
            <p:ph type="body" sz="half" idx="1"/>
          </p:nvPr>
        </p:nvSpPr>
        <p:spPr>
          <a:xfrm>
            <a:off x="1261048" y="1410866"/>
            <a:ext cx="5404503" cy="3659102"/>
          </a:xfrm>
          <a:prstGeom prst="rect">
            <a:avLst/>
          </a:prstGeom>
        </p:spPr>
        <p:txBody>
          <a:bodyPr/>
          <a:lstStyle>
            <a:lvl1pPr marL="457200" indent="-419100">
              <a:spcBef>
                <a:spcPts val="600"/>
              </a:spcBef>
              <a:buClr>
                <a:srgbClr val="FFFFFF"/>
              </a:buClr>
              <a:buSzPts val="3000"/>
              <a:buFont typeface="Helvetica"/>
              <a:buChar char="▪"/>
              <a:defRPr sz="3000" i="1">
                <a:solidFill>
                  <a:srgbClr val="FFFFFF"/>
                </a:solidFill>
              </a:defRPr>
            </a:lvl1pPr>
            <a:lvl2pPr marL="914400" indent="-419100">
              <a:spcBef>
                <a:spcPts val="600"/>
              </a:spcBef>
              <a:buClr>
                <a:srgbClr val="FFFFFF"/>
              </a:buClr>
              <a:buSzPts val="3000"/>
              <a:buFont typeface="Helvetica"/>
              <a:buChar char="▫"/>
              <a:defRPr sz="3000" i="1">
                <a:solidFill>
                  <a:srgbClr val="FFFFFF"/>
                </a:solidFill>
              </a:defRPr>
            </a:lvl2pPr>
            <a:lvl3pPr marL="1371600" indent="-419100">
              <a:spcBef>
                <a:spcPts val="600"/>
              </a:spcBef>
              <a:buClr>
                <a:srgbClr val="FFFFFF"/>
              </a:buClr>
              <a:buSzPts val="3000"/>
              <a:buFont typeface="Helvetica"/>
              <a:buChar char="▸"/>
              <a:defRPr sz="3000" i="1">
                <a:solidFill>
                  <a:srgbClr val="FFFFFF"/>
                </a:solidFill>
              </a:defRPr>
            </a:lvl3pPr>
            <a:lvl4pPr marL="1828800" indent="-419100">
              <a:spcBef>
                <a:spcPts val="600"/>
              </a:spcBef>
              <a:buClr>
                <a:srgbClr val="FFFFFF"/>
              </a:buClr>
              <a:buSzPts val="3000"/>
              <a:buFont typeface="Helvetica"/>
              <a:buChar char="▹"/>
              <a:defRPr sz="3000" i="1">
                <a:solidFill>
                  <a:srgbClr val="FFFFFF"/>
                </a:solidFill>
              </a:defRPr>
            </a:lvl4pPr>
            <a:lvl5pPr marL="2286000" indent="-419100">
              <a:spcBef>
                <a:spcPts val="600"/>
              </a:spcBef>
              <a:buClr>
                <a:srgbClr val="FFFFFF"/>
              </a:buClr>
              <a:buSzPts val="3000"/>
              <a:buFont typeface="Helvetica"/>
              <a:buChar char="▹"/>
              <a:defRPr sz="3000" i="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54" name="Google Shape;32;p6"/>
          <p:cNvSpPr txBox="1"/>
          <p:nvPr/>
        </p:nvSpPr>
        <p:spPr>
          <a:xfrm>
            <a:off x="439873" y="989791"/>
            <a:ext cx="1957199" cy="15399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3" tIns="91423" rIns="91423" bIns="91423">
            <a:spAutoFit/>
          </a:bodyPr>
          <a:lstStyle>
            <a:lvl1pPr>
              <a:defRPr sz="9600" b="1">
                <a:solidFill>
                  <a:srgbClr val="FFFFFF"/>
                </a:solidFill>
                <a:latin typeface="+mn-lt"/>
                <a:ea typeface="+mn-ea"/>
                <a:cs typeface="+mn-cs"/>
                <a:sym typeface="Arial"/>
              </a:defRPr>
            </a:lvl1pPr>
          </a:lstStyle>
          <a:p>
            <a:r>
              <a:t>“</a:t>
            </a: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_AND_BODY">
    <p:spTree>
      <p:nvGrpSpPr>
        <p:cNvPr id="1" name=""/>
        <p:cNvGrpSpPr/>
        <p:nvPr/>
      </p:nvGrpSpPr>
      <p:grpSpPr>
        <a:xfrm>
          <a:off x="0" y="0"/>
          <a:ext cx="0" cy="0"/>
          <a:chOff x="0" y="0"/>
          <a:chExt cx="0" cy="0"/>
        </a:xfrm>
      </p:grpSpPr>
      <p:sp>
        <p:nvSpPr>
          <p:cNvPr id="62" name="Title Text"/>
          <p:cNvSpPr txBox="1">
            <a:spLocks noGrp="1"/>
          </p:cNvSpPr>
          <p:nvPr>
            <p:ph type="title"/>
          </p:nvPr>
        </p:nvSpPr>
        <p:spPr>
          <a:xfrm>
            <a:off x="844425" y="563333"/>
            <a:ext cx="3226800" cy="1143300"/>
          </a:xfrm>
          <a:prstGeom prst="rect">
            <a:avLst/>
          </a:prstGeom>
        </p:spPr>
        <p:txBody>
          <a:bodyPr/>
          <a:lstStyle>
            <a:lvl1pPr>
              <a:defRPr sz="2600">
                <a:solidFill>
                  <a:srgbClr val="000000"/>
                </a:solidFill>
              </a:defRPr>
            </a:lvl1pPr>
          </a:lstStyle>
          <a:p>
            <a:r>
              <a:t>Title Text</a:t>
            </a:r>
          </a:p>
        </p:txBody>
      </p:sp>
      <p:sp>
        <p:nvSpPr>
          <p:cNvPr id="63" name="Body Level One…"/>
          <p:cNvSpPr txBox="1">
            <a:spLocks noGrp="1"/>
          </p:cNvSpPr>
          <p:nvPr>
            <p:ph type="body" sz="half" idx="1"/>
          </p:nvPr>
        </p:nvSpPr>
        <p:spPr>
          <a:xfrm>
            <a:off x="844425" y="2115098"/>
            <a:ext cx="5971500" cy="4198203"/>
          </a:xfrm>
          <a:prstGeom prst="rect">
            <a:avLst/>
          </a:prstGeom>
        </p:spPr>
        <p:txBody>
          <a:bodyPr/>
          <a:lstStyle>
            <a:lvl1pPr marL="457200" indent="-342900">
              <a:spcBef>
                <a:spcPts val="600"/>
              </a:spcBef>
              <a:buClr>
                <a:schemeClr val="accent1"/>
              </a:buClr>
              <a:buSzPts val="1800"/>
              <a:buFont typeface="Helvetica"/>
              <a:buChar char="▪"/>
            </a:lvl1pPr>
            <a:lvl2pPr marL="914400" indent="-342900">
              <a:spcBef>
                <a:spcPts val="600"/>
              </a:spcBef>
              <a:buClr>
                <a:schemeClr val="accent1"/>
              </a:buClr>
              <a:buSzPts val="1800"/>
              <a:buFont typeface="Helvetica"/>
              <a:buChar char="▫"/>
            </a:lvl2pPr>
            <a:lvl3pPr marL="1371600" indent="-342900">
              <a:spcBef>
                <a:spcPts val="600"/>
              </a:spcBef>
              <a:buClr>
                <a:schemeClr val="accent1"/>
              </a:buClr>
              <a:buSzPts val="1800"/>
              <a:buFont typeface="Helvetica"/>
              <a:buChar char="▸"/>
            </a:lvl3pPr>
            <a:lvl4pPr marL="1828800" indent="-342900">
              <a:spcBef>
                <a:spcPts val="600"/>
              </a:spcBef>
              <a:buClr>
                <a:schemeClr val="accent1"/>
              </a:buClr>
              <a:buSzPts val="1800"/>
              <a:buFont typeface="Helvetica"/>
              <a:buChar char="▹"/>
            </a:lvl4pPr>
            <a:lvl5pPr marL="2286000" indent="-342900">
              <a:spcBef>
                <a:spcPts val="600"/>
              </a:spcBef>
              <a:buClr>
                <a:schemeClr val="accent1"/>
              </a:buClr>
              <a:buSzPts val="1800"/>
              <a:buFont typeface="Helvetica"/>
              <a:buChar char="▹"/>
            </a:lvl5pPr>
          </a:lstStyle>
          <a:p>
            <a:r>
              <a:t>Body Level One</a:t>
            </a:r>
          </a:p>
          <a:p>
            <a:pPr lvl="1"/>
            <a:r>
              <a:t>Body Level Two</a:t>
            </a:r>
          </a:p>
          <a:p>
            <a:pPr lvl="2"/>
            <a:r>
              <a:t>Body Level Three</a:t>
            </a:r>
          </a:p>
          <a:p>
            <a:pPr lvl="3"/>
            <a:r>
              <a:t>Body Level Four</a:t>
            </a:r>
          </a:p>
          <a:p>
            <a:pPr lvl="4"/>
            <a:r>
              <a:t>Body Level Five</a:t>
            </a:r>
          </a:p>
        </p:txBody>
      </p:sp>
      <p:sp>
        <p:nvSpPr>
          <p:cNvPr id="64" name="Google Shape;37;p7"/>
          <p:cNvSpPr/>
          <p:nvPr/>
        </p:nvSpPr>
        <p:spPr>
          <a:xfrm>
            <a:off x="578999" y="432495"/>
            <a:ext cx="54301" cy="9009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65" name="Google Shape;38;p7"/>
          <p:cNvSpPr/>
          <p:nvPr/>
        </p:nvSpPr>
        <p:spPr>
          <a:xfrm>
            <a:off x="9089700" y="0"/>
            <a:ext cx="54301" cy="68580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_AND_TWO_COLUMNS_1">
    <p:spTree>
      <p:nvGrpSpPr>
        <p:cNvPr id="1" name=""/>
        <p:cNvGrpSpPr/>
        <p:nvPr/>
      </p:nvGrpSpPr>
      <p:grpSpPr>
        <a:xfrm>
          <a:off x="0" y="0"/>
          <a:ext cx="0" cy="0"/>
          <a:chOff x="0" y="0"/>
          <a:chExt cx="0" cy="0"/>
        </a:xfrm>
      </p:grpSpPr>
      <p:sp>
        <p:nvSpPr>
          <p:cNvPr id="73" name="Title Text"/>
          <p:cNvSpPr txBox="1">
            <a:spLocks noGrp="1"/>
          </p:cNvSpPr>
          <p:nvPr>
            <p:ph type="title"/>
          </p:nvPr>
        </p:nvSpPr>
        <p:spPr>
          <a:xfrm>
            <a:off x="844425" y="563333"/>
            <a:ext cx="3226800" cy="1143300"/>
          </a:xfrm>
          <a:prstGeom prst="rect">
            <a:avLst/>
          </a:prstGeom>
        </p:spPr>
        <p:txBody>
          <a:bodyPr/>
          <a:lstStyle>
            <a:lvl1pPr>
              <a:defRPr sz="2600">
                <a:solidFill>
                  <a:srgbClr val="000000"/>
                </a:solidFill>
              </a:defRPr>
            </a:lvl1pPr>
          </a:lstStyle>
          <a:p>
            <a:r>
              <a:t>Title Text</a:t>
            </a:r>
          </a:p>
        </p:txBody>
      </p:sp>
      <p:sp>
        <p:nvSpPr>
          <p:cNvPr id="74" name="Body Level One…"/>
          <p:cNvSpPr txBox="1">
            <a:spLocks noGrp="1"/>
          </p:cNvSpPr>
          <p:nvPr>
            <p:ph type="body" sz="quarter" idx="1"/>
          </p:nvPr>
        </p:nvSpPr>
        <p:spPr>
          <a:xfrm>
            <a:off x="844425" y="2147266"/>
            <a:ext cx="2257201" cy="4420502"/>
          </a:xfrm>
          <a:prstGeom prst="rect">
            <a:avLst/>
          </a:prstGeom>
        </p:spPr>
        <p:txBody>
          <a:bodyPr/>
          <a:lstStyle>
            <a:lvl1pPr marL="457200" indent="-317500">
              <a:spcBef>
                <a:spcPts val="600"/>
              </a:spcBef>
              <a:buClr>
                <a:schemeClr val="accent1"/>
              </a:buClr>
              <a:buSzPts val="1400"/>
              <a:buFont typeface="Helvetica"/>
              <a:buChar char="▪"/>
              <a:defRPr sz="1400"/>
            </a:lvl1pPr>
            <a:lvl2pPr marL="914400" indent="-317500">
              <a:spcBef>
                <a:spcPts val="600"/>
              </a:spcBef>
              <a:buClr>
                <a:schemeClr val="accent1"/>
              </a:buClr>
              <a:buSzPts val="1400"/>
              <a:buFont typeface="Helvetica"/>
              <a:buChar char="▫"/>
              <a:defRPr sz="1400"/>
            </a:lvl2pPr>
            <a:lvl3pPr marL="1371600" indent="-317500">
              <a:spcBef>
                <a:spcPts val="600"/>
              </a:spcBef>
              <a:buClr>
                <a:schemeClr val="accent1"/>
              </a:buClr>
              <a:buSzPts val="1400"/>
              <a:buFont typeface="Helvetica"/>
              <a:buChar char="▸"/>
              <a:defRPr sz="1400"/>
            </a:lvl3pPr>
            <a:lvl4pPr marL="1828800" indent="-317500">
              <a:spcBef>
                <a:spcPts val="600"/>
              </a:spcBef>
              <a:buClr>
                <a:schemeClr val="accent1"/>
              </a:buClr>
              <a:buSzPts val="1400"/>
              <a:buFont typeface="Helvetica"/>
              <a:buChar char="▹"/>
              <a:defRPr sz="1400"/>
            </a:lvl4pPr>
            <a:lvl5pPr marL="2286000" indent="-317500">
              <a:spcBef>
                <a:spcPts val="600"/>
              </a:spcBef>
              <a:buClr>
                <a:schemeClr val="accent1"/>
              </a:buClr>
              <a:buSzPts val="1400"/>
              <a:buFont typeface="Helvetica"/>
              <a:buChar char="▹"/>
              <a:defRPr sz="1400"/>
            </a:lvl5pPr>
          </a:lstStyle>
          <a:p>
            <a:r>
              <a:t>Body Level One</a:t>
            </a:r>
          </a:p>
          <a:p>
            <a:pPr lvl="1"/>
            <a:r>
              <a:t>Body Level Two</a:t>
            </a:r>
          </a:p>
          <a:p>
            <a:pPr lvl="2"/>
            <a:r>
              <a:t>Body Level Three</a:t>
            </a:r>
          </a:p>
          <a:p>
            <a:pPr lvl="3"/>
            <a:r>
              <a:t>Body Level Four</a:t>
            </a:r>
          </a:p>
          <a:p>
            <a:pPr lvl="4"/>
            <a:r>
              <a:t>Body Level Five</a:t>
            </a:r>
          </a:p>
        </p:txBody>
      </p:sp>
      <p:sp>
        <p:nvSpPr>
          <p:cNvPr id="75" name="Google Shape;43;p8"/>
          <p:cNvSpPr txBox="1">
            <a:spLocks noGrp="1"/>
          </p:cNvSpPr>
          <p:nvPr>
            <p:ph type="body" sz="quarter" idx="21"/>
          </p:nvPr>
        </p:nvSpPr>
        <p:spPr>
          <a:xfrm>
            <a:off x="3217285" y="2147265"/>
            <a:ext cx="2257202" cy="4420503"/>
          </a:xfrm>
          <a:prstGeom prst="rect">
            <a:avLst/>
          </a:prstGeom>
        </p:spPr>
        <p:txBody>
          <a:bodyPr/>
          <a:lstStyle/>
          <a:p>
            <a:pPr marL="457200" indent="-342900">
              <a:spcBef>
                <a:spcPts val="600"/>
              </a:spcBef>
              <a:buClr>
                <a:schemeClr val="accent1"/>
              </a:buClr>
              <a:buSzPts val="1800"/>
              <a:buFont typeface="Helvetica"/>
              <a:buChar char="▪"/>
            </a:pPr>
            <a:endParaRPr/>
          </a:p>
        </p:txBody>
      </p:sp>
      <p:sp>
        <p:nvSpPr>
          <p:cNvPr id="76" name="Google Shape;44;p8"/>
          <p:cNvSpPr txBox="1">
            <a:spLocks noGrp="1"/>
          </p:cNvSpPr>
          <p:nvPr>
            <p:ph type="body" sz="quarter" idx="22"/>
          </p:nvPr>
        </p:nvSpPr>
        <p:spPr>
          <a:xfrm>
            <a:off x="5590144" y="2147265"/>
            <a:ext cx="2257203" cy="4420503"/>
          </a:xfrm>
          <a:prstGeom prst="rect">
            <a:avLst/>
          </a:prstGeom>
        </p:spPr>
        <p:txBody>
          <a:bodyPr/>
          <a:lstStyle/>
          <a:p>
            <a:pPr marL="457200" indent="-342900">
              <a:spcBef>
                <a:spcPts val="600"/>
              </a:spcBef>
              <a:buClr>
                <a:schemeClr val="accent1"/>
              </a:buClr>
              <a:buSzPts val="1800"/>
              <a:buFont typeface="Helvetica"/>
              <a:buChar char="▪"/>
            </a:pPr>
            <a:endParaRPr/>
          </a:p>
        </p:txBody>
      </p:sp>
      <p:sp>
        <p:nvSpPr>
          <p:cNvPr id="77" name="Google Shape;45;p8"/>
          <p:cNvSpPr/>
          <p:nvPr/>
        </p:nvSpPr>
        <p:spPr>
          <a:xfrm>
            <a:off x="578999" y="772000"/>
            <a:ext cx="54301" cy="9009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78" name="Google Shape;46;p8"/>
          <p:cNvSpPr/>
          <p:nvPr/>
        </p:nvSpPr>
        <p:spPr>
          <a:xfrm>
            <a:off x="9089700" y="0"/>
            <a:ext cx="54301" cy="68580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7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TITLE_ONLY_1_1">
    <p:spTree>
      <p:nvGrpSpPr>
        <p:cNvPr id="1" name=""/>
        <p:cNvGrpSpPr/>
        <p:nvPr/>
      </p:nvGrpSpPr>
      <p:grpSpPr>
        <a:xfrm>
          <a:off x="0" y="0"/>
          <a:ext cx="0" cy="0"/>
          <a:chOff x="0" y="0"/>
          <a:chExt cx="0" cy="0"/>
        </a:xfrm>
      </p:grpSpPr>
      <p:sp>
        <p:nvSpPr>
          <p:cNvPr id="86" name="Google Shape;49;p9"/>
          <p:cNvSpPr/>
          <p:nvPr/>
        </p:nvSpPr>
        <p:spPr>
          <a:xfrm>
            <a:off x="-1" y="0"/>
            <a:ext cx="4578002" cy="68580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87" name="Title Text"/>
          <p:cNvSpPr txBox="1">
            <a:spLocks noGrp="1"/>
          </p:cNvSpPr>
          <p:nvPr>
            <p:ph type="title"/>
          </p:nvPr>
        </p:nvSpPr>
        <p:spPr>
          <a:xfrm>
            <a:off x="844425" y="563333"/>
            <a:ext cx="3226800" cy="1143300"/>
          </a:xfrm>
          <a:prstGeom prst="rect">
            <a:avLst/>
          </a:prstGeom>
        </p:spPr>
        <p:txBody>
          <a:bodyPr/>
          <a:lstStyle>
            <a:lvl1pPr>
              <a:defRPr sz="2600"/>
            </a:lvl1pPr>
          </a:lstStyle>
          <a:p>
            <a:r>
              <a:t>Title Text</a:t>
            </a:r>
          </a:p>
        </p:txBody>
      </p:sp>
      <p:sp>
        <p:nvSpPr>
          <p:cNvPr id="88" name="Google Shape;51;p9"/>
          <p:cNvSpPr/>
          <p:nvPr/>
        </p:nvSpPr>
        <p:spPr>
          <a:xfrm>
            <a:off x="578999" y="772000"/>
            <a:ext cx="54301" cy="900900"/>
          </a:xfrm>
          <a:prstGeom prst="rect">
            <a:avLst/>
          </a:prstGeom>
          <a:solidFill>
            <a:srgbClr val="FFFFFF"/>
          </a:solidFill>
          <a:ln w="12700">
            <a:miter lim="400000"/>
          </a:ln>
        </p:spPr>
        <p:txBody>
          <a:bodyPr lIns="0" tIns="0" rIns="0" bIns="0" anchor="ctr"/>
          <a:lstStyle/>
          <a:p>
            <a:pPr>
              <a:defRPr>
                <a:solidFill>
                  <a:srgbClr val="FFFFFF"/>
                </a:solidFill>
                <a:latin typeface="+mn-lt"/>
                <a:ea typeface="+mn-ea"/>
                <a:cs typeface="+mn-cs"/>
                <a:sym typeface="Arial"/>
              </a:defRPr>
            </a:pPr>
            <a:endParaRPr/>
          </a:p>
        </p:txBody>
      </p:sp>
      <p:sp>
        <p:nvSpPr>
          <p:cNvPr id="89" name="Google Shape;52;p9"/>
          <p:cNvSpPr/>
          <p:nvPr/>
        </p:nvSpPr>
        <p:spPr>
          <a:xfrm>
            <a:off x="9089700" y="0"/>
            <a:ext cx="54301" cy="6858000"/>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_ONLY_1_1_1">
    <p:spTree>
      <p:nvGrpSpPr>
        <p:cNvPr id="1" name=""/>
        <p:cNvGrpSpPr/>
        <p:nvPr/>
      </p:nvGrpSpPr>
      <p:grpSpPr>
        <a:xfrm>
          <a:off x="0" y="0"/>
          <a:ext cx="0" cy="0"/>
          <a:chOff x="0" y="0"/>
          <a:chExt cx="0" cy="0"/>
        </a:xfrm>
      </p:grpSpPr>
      <p:sp>
        <p:nvSpPr>
          <p:cNvPr id="97" name="Google Shape;55;p10"/>
          <p:cNvSpPr/>
          <p:nvPr/>
        </p:nvSpPr>
        <p:spPr>
          <a:xfrm>
            <a:off x="-1" y="0"/>
            <a:ext cx="2292002" cy="6858000"/>
          </a:xfrm>
          <a:prstGeom prst="rect">
            <a:avLst/>
          </a:prstGeom>
          <a:solidFill>
            <a:srgbClr val="FF0040">
              <a:alpha val="81568"/>
            </a:srgbClr>
          </a:solidFill>
          <a:ln w="12700">
            <a:miter lim="400000"/>
          </a:ln>
        </p:spPr>
        <p:txBody>
          <a:bodyPr lIns="0" tIns="0" rIns="0" bIns="0" anchor="ctr"/>
          <a:lstStyle/>
          <a:p>
            <a:pPr>
              <a:defRPr>
                <a:latin typeface="+mn-lt"/>
                <a:ea typeface="+mn-ea"/>
                <a:cs typeface="+mn-cs"/>
                <a:sym typeface="Arial"/>
              </a:defRPr>
            </a:pPr>
            <a:endParaRPr/>
          </a:p>
        </p:txBody>
      </p:sp>
      <p:sp>
        <p:nvSpPr>
          <p:cNvPr id="9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Google Shape;24;p5"/>
          <p:cNvSpPr/>
          <p:nvPr/>
        </p:nvSpPr>
        <p:spPr>
          <a:xfrm>
            <a:off x="0" y="-2"/>
            <a:ext cx="9144000" cy="4994404"/>
          </a:xfrm>
          <a:prstGeom prst="rect">
            <a:avLst/>
          </a:prstGeom>
          <a:solidFill>
            <a:schemeClr val="accent1"/>
          </a:solidFill>
          <a:ln w="12700">
            <a:miter lim="400000"/>
          </a:ln>
        </p:spPr>
        <p:txBody>
          <a:bodyPr lIns="0" tIns="0" rIns="0" bIns="0" anchor="ctr"/>
          <a:lstStyle/>
          <a:p>
            <a:pPr>
              <a:defRPr>
                <a:latin typeface="+mn-lt"/>
                <a:ea typeface="+mn-ea"/>
                <a:cs typeface="+mn-cs"/>
                <a:sym typeface="Arial"/>
              </a:defRPr>
            </a:pPr>
            <a:endParaRPr/>
          </a:p>
        </p:txBody>
      </p:sp>
      <p:sp>
        <p:nvSpPr>
          <p:cNvPr id="3" name="Google Shape;25;p5"/>
          <p:cNvSpPr/>
          <p:nvPr/>
        </p:nvSpPr>
        <p:spPr>
          <a:xfrm>
            <a:off x="578999" y="2295998"/>
            <a:ext cx="54301" cy="1817704"/>
          </a:xfrm>
          <a:prstGeom prst="rect">
            <a:avLst/>
          </a:prstGeom>
          <a:solidFill>
            <a:srgbClr val="FFFFFF"/>
          </a:solidFill>
          <a:ln w="12700">
            <a:miter lim="400000"/>
          </a:ln>
        </p:spPr>
        <p:txBody>
          <a:bodyPr lIns="0" tIns="0" rIns="0" bIns="0" anchor="ctr"/>
          <a:lstStyle/>
          <a:p>
            <a:pPr>
              <a:defRPr>
                <a:solidFill>
                  <a:srgbClr val="FFFFFF"/>
                </a:solidFill>
                <a:latin typeface="+mn-lt"/>
                <a:ea typeface="+mn-ea"/>
                <a:cs typeface="+mn-cs"/>
                <a:sym typeface="Arial"/>
              </a:defRPr>
            </a:pPr>
            <a:endParaRPr/>
          </a:p>
        </p:txBody>
      </p:sp>
      <p:sp>
        <p:nvSpPr>
          <p:cNvPr id="4" name="Title Text"/>
          <p:cNvSpPr txBox="1">
            <a:spLocks noGrp="1"/>
          </p:cNvSpPr>
          <p:nvPr>
            <p:ph type="title"/>
          </p:nvPr>
        </p:nvSpPr>
        <p:spPr>
          <a:xfrm>
            <a:off x="826350" y="2025631"/>
            <a:ext cx="4638300" cy="15465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3" tIns="91423" rIns="91423" bIns="91423">
            <a:normAutofit/>
          </a:bodyPr>
          <a:lstStyle/>
          <a:p>
            <a:r>
              <a:t>Title Text</a:t>
            </a:r>
          </a:p>
        </p:txBody>
      </p:sp>
      <p:sp>
        <p:nvSpPr>
          <p:cNvPr id="5" name="Body Level One…"/>
          <p:cNvSpPr txBox="1">
            <a:spLocks noGrp="1"/>
          </p:cNvSpPr>
          <p:nvPr>
            <p:ph type="body" idx="1"/>
          </p:nvPr>
        </p:nvSpPr>
        <p:spPr>
          <a:xfrm>
            <a:off x="826350" y="3685132"/>
            <a:ext cx="7632001" cy="1046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3" tIns="91423" rIns="91423" bIns="91423">
            <a:normAutofit/>
          </a:body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8664220" y="6333135"/>
            <a:ext cx="365064" cy="360649"/>
          </a:xfrm>
          <a:prstGeom prst="rect">
            <a:avLst/>
          </a:prstGeom>
          <a:ln w="12700">
            <a:miter lim="400000"/>
          </a:ln>
        </p:spPr>
        <p:txBody>
          <a:bodyPr wrap="none" lIns="91423" tIns="91423" rIns="91423" bIns="91423">
            <a:spAutoFit/>
          </a:bodyPr>
          <a:lstStyle>
            <a:lvl1pPr algn="r">
              <a:defRPr sz="1200" b="1">
                <a:solidFill>
                  <a:schemeClr val="accent1"/>
                </a:solidFill>
                <a:latin typeface="Titillium Web"/>
                <a:ea typeface="Titillium Web"/>
                <a:cs typeface="Titillium Web"/>
                <a:sym typeface="Titillium Web"/>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914400" rtl="0" latinLnBrk="0">
        <a:lnSpc>
          <a:spcPct val="100000"/>
        </a:lnSpc>
        <a:spcBef>
          <a:spcPts val="0"/>
        </a:spcBef>
        <a:spcAft>
          <a:spcPts val="0"/>
        </a:spcAft>
        <a:buClrTx/>
        <a:buSzTx/>
        <a:buFontTx/>
        <a:buNone/>
        <a:tabLst/>
        <a:defRPr sz="3600" b="1" i="0" u="none" strike="noStrike" cap="none" spc="0" baseline="0">
          <a:solidFill>
            <a:srgbClr val="FFFFFF"/>
          </a:solidFill>
          <a:uFillTx/>
          <a:latin typeface="Titillium Web"/>
          <a:ea typeface="Titillium Web"/>
          <a:cs typeface="Titillium Web"/>
          <a:sym typeface="Titillium Web"/>
        </a:defRPr>
      </a:lvl1pPr>
      <a:lvl2pPr marL="0" marR="0" indent="0" algn="l" defTabSz="914400" rtl="0" latinLnBrk="0">
        <a:lnSpc>
          <a:spcPct val="100000"/>
        </a:lnSpc>
        <a:spcBef>
          <a:spcPts val="0"/>
        </a:spcBef>
        <a:spcAft>
          <a:spcPts val="0"/>
        </a:spcAft>
        <a:buClrTx/>
        <a:buSzTx/>
        <a:buFontTx/>
        <a:buNone/>
        <a:tabLst/>
        <a:defRPr sz="3600" b="1" i="0" u="none" strike="noStrike" cap="none" spc="0" baseline="0">
          <a:solidFill>
            <a:srgbClr val="FFFFFF"/>
          </a:solidFill>
          <a:uFillTx/>
          <a:latin typeface="Titillium Web"/>
          <a:ea typeface="Titillium Web"/>
          <a:cs typeface="Titillium Web"/>
          <a:sym typeface="Titillium Web"/>
        </a:defRPr>
      </a:lvl2pPr>
      <a:lvl3pPr marL="0" marR="0" indent="0" algn="l" defTabSz="914400" rtl="0" latinLnBrk="0">
        <a:lnSpc>
          <a:spcPct val="100000"/>
        </a:lnSpc>
        <a:spcBef>
          <a:spcPts val="0"/>
        </a:spcBef>
        <a:spcAft>
          <a:spcPts val="0"/>
        </a:spcAft>
        <a:buClrTx/>
        <a:buSzTx/>
        <a:buFontTx/>
        <a:buNone/>
        <a:tabLst/>
        <a:defRPr sz="3600" b="1" i="0" u="none" strike="noStrike" cap="none" spc="0" baseline="0">
          <a:solidFill>
            <a:srgbClr val="FFFFFF"/>
          </a:solidFill>
          <a:uFillTx/>
          <a:latin typeface="Titillium Web"/>
          <a:ea typeface="Titillium Web"/>
          <a:cs typeface="Titillium Web"/>
          <a:sym typeface="Titillium Web"/>
        </a:defRPr>
      </a:lvl3pPr>
      <a:lvl4pPr marL="0" marR="0" indent="0" algn="l" defTabSz="914400" rtl="0" latinLnBrk="0">
        <a:lnSpc>
          <a:spcPct val="100000"/>
        </a:lnSpc>
        <a:spcBef>
          <a:spcPts val="0"/>
        </a:spcBef>
        <a:spcAft>
          <a:spcPts val="0"/>
        </a:spcAft>
        <a:buClrTx/>
        <a:buSzTx/>
        <a:buFontTx/>
        <a:buNone/>
        <a:tabLst/>
        <a:defRPr sz="3600" b="1" i="0" u="none" strike="noStrike" cap="none" spc="0" baseline="0">
          <a:solidFill>
            <a:srgbClr val="FFFFFF"/>
          </a:solidFill>
          <a:uFillTx/>
          <a:latin typeface="Titillium Web"/>
          <a:ea typeface="Titillium Web"/>
          <a:cs typeface="Titillium Web"/>
          <a:sym typeface="Titillium Web"/>
        </a:defRPr>
      </a:lvl4pPr>
      <a:lvl5pPr marL="0" marR="0" indent="0" algn="l" defTabSz="914400" rtl="0" latinLnBrk="0">
        <a:lnSpc>
          <a:spcPct val="100000"/>
        </a:lnSpc>
        <a:spcBef>
          <a:spcPts val="0"/>
        </a:spcBef>
        <a:spcAft>
          <a:spcPts val="0"/>
        </a:spcAft>
        <a:buClrTx/>
        <a:buSzTx/>
        <a:buFontTx/>
        <a:buNone/>
        <a:tabLst/>
        <a:defRPr sz="3600" b="1" i="0" u="none" strike="noStrike" cap="none" spc="0" baseline="0">
          <a:solidFill>
            <a:srgbClr val="FFFFFF"/>
          </a:solidFill>
          <a:uFillTx/>
          <a:latin typeface="Titillium Web"/>
          <a:ea typeface="Titillium Web"/>
          <a:cs typeface="Titillium Web"/>
          <a:sym typeface="Titillium Web"/>
        </a:defRPr>
      </a:lvl5pPr>
      <a:lvl6pPr marL="0" marR="0" indent="0" algn="l" defTabSz="914400" rtl="0" latinLnBrk="0">
        <a:lnSpc>
          <a:spcPct val="100000"/>
        </a:lnSpc>
        <a:spcBef>
          <a:spcPts val="0"/>
        </a:spcBef>
        <a:spcAft>
          <a:spcPts val="0"/>
        </a:spcAft>
        <a:buClrTx/>
        <a:buSzTx/>
        <a:buFontTx/>
        <a:buNone/>
        <a:tabLst/>
        <a:defRPr sz="3600" b="1" i="0" u="none" strike="noStrike" cap="none" spc="0" baseline="0">
          <a:solidFill>
            <a:srgbClr val="FFFFFF"/>
          </a:solidFill>
          <a:uFillTx/>
          <a:latin typeface="Titillium Web"/>
          <a:ea typeface="Titillium Web"/>
          <a:cs typeface="Titillium Web"/>
          <a:sym typeface="Titillium Web"/>
        </a:defRPr>
      </a:lvl6pPr>
      <a:lvl7pPr marL="0" marR="0" indent="0" algn="l" defTabSz="914400" rtl="0" latinLnBrk="0">
        <a:lnSpc>
          <a:spcPct val="100000"/>
        </a:lnSpc>
        <a:spcBef>
          <a:spcPts val="0"/>
        </a:spcBef>
        <a:spcAft>
          <a:spcPts val="0"/>
        </a:spcAft>
        <a:buClrTx/>
        <a:buSzTx/>
        <a:buFontTx/>
        <a:buNone/>
        <a:tabLst/>
        <a:defRPr sz="3600" b="1" i="0" u="none" strike="noStrike" cap="none" spc="0" baseline="0">
          <a:solidFill>
            <a:srgbClr val="FFFFFF"/>
          </a:solidFill>
          <a:uFillTx/>
          <a:latin typeface="Titillium Web"/>
          <a:ea typeface="Titillium Web"/>
          <a:cs typeface="Titillium Web"/>
          <a:sym typeface="Titillium Web"/>
        </a:defRPr>
      </a:lvl7pPr>
      <a:lvl8pPr marL="0" marR="0" indent="0" algn="l" defTabSz="914400" rtl="0" latinLnBrk="0">
        <a:lnSpc>
          <a:spcPct val="100000"/>
        </a:lnSpc>
        <a:spcBef>
          <a:spcPts val="0"/>
        </a:spcBef>
        <a:spcAft>
          <a:spcPts val="0"/>
        </a:spcAft>
        <a:buClrTx/>
        <a:buSzTx/>
        <a:buFontTx/>
        <a:buNone/>
        <a:tabLst/>
        <a:defRPr sz="3600" b="1" i="0" u="none" strike="noStrike" cap="none" spc="0" baseline="0">
          <a:solidFill>
            <a:srgbClr val="FFFFFF"/>
          </a:solidFill>
          <a:uFillTx/>
          <a:latin typeface="Titillium Web"/>
          <a:ea typeface="Titillium Web"/>
          <a:cs typeface="Titillium Web"/>
          <a:sym typeface="Titillium Web"/>
        </a:defRPr>
      </a:lvl8pPr>
      <a:lvl9pPr marL="0" marR="0" indent="0" algn="l" defTabSz="914400" rtl="0" latinLnBrk="0">
        <a:lnSpc>
          <a:spcPct val="100000"/>
        </a:lnSpc>
        <a:spcBef>
          <a:spcPts val="0"/>
        </a:spcBef>
        <a:spcAft>
          <a:spcPts val="0"/>
        </a:spcAft>
        <a:buClrTx/>
        <a:buSzTx/>
        <a:buFontTx/>
        <a:buNone/>
        <a:tabLst/>
        <a:defRPr sz="3600" b="1" i="0" u="none" strike="noStrike" cap="none" spc="0" baseline="0">
          <a:solidFill>
            <a:srgbClr val="FFFFFF"/>
          </a:solidFill>
          <a:uFillTx/>
          <a:latin typeface="Titillium Web"/>
          <a:ea typeface="Titillium Web"/>
          <a:cs typeface="Titillium Web"/>
          <a:sym typeface="Titillium Web"/>
        </a:defRPr>
      </a:lvl9pPr>
    </p:titleStyle>
    <p:bodyStyle>
      <a:lvl1pPr marL="228600" marR="0" indent="-114300" algn="l" defTabSz="914400" rtl="0" latinLnBrk="0">
        <a:lnSpc>
          <a:spcPct val="100000"/>
        </a:lnSpc>
        <a:spcBef>
          <a:spcPts val="0"/>
        </a:spcBef>
        <a:spcAft>
          <a:spcPts val="0"/>
        </a:spcAft>
        <a:buClrTx/>
        <a:buSzTx/>
        <a:buFontTx/>
        <a:buNone/>
        <a:tabLst/>
        <a:defRPr sz="1800" b="0" i="0" u="none" strike="noStrike" cap="none" spc="0" baseline="0">
          <a:solidFill>
            <a:srgbClr val="000000"/>
          </a:solidFill>
          <a:uFillTx/>
          <a:latin typeface="Titillium Web"/>
          <a:ea typeface="Titillium Web"/>
          <a:cs typeface="Titillium Web"/>
          <a:sym typeface="Titillium Web"/>
        </a:defRPr>
      </a:lvl1pPr>
      <a:lvl2pPr marL="228600" marR="0" indent="114300" algn="l" defTabSz="914400" rtl="0" latinLnBrk="0">
        <a:lnSpc>
          <a:spcPct val="100000"/>
        </a:lnSpc>
        <a:spcBef>
          <a:spcPts val="0"/>
        </a:spcBef>
        <a:spcAft>
          <a:spcPts val="0"/>
        </a:spcAft>
        <a:buClrTx/>
        <a:buSzTx/>
        <a:buFontTx/>
        <a:buNone/>
        <a:tabLst/>
        <a:defRPr sz="1800" b="0" i="0" u="none" strike="noStrike" cap="none" spc="0" baseline="0">
          <a:solidFill>
            <a:srgbClr val="000000"/>
          </a:solidFill>
          <a:uFillTx/>
          <a:latin typeface="Titillium Web"/>
          <a:ea typeface="Titillium Web"/>
          <a:cs typeface="Titillium Web"/>
          <a:sym typeface="Titillium Web"/>
        </a:defRPr>
      </a:lvl2pPr>
      <a:lvl3pPr marL="228600" marR="0" indent="114300" algn="l" defTabSz="914400" rtl="0" latinLnBrk="0">
        <a:lnSpc>
          <a:spcPct val="100000"/>
        </a:lnSpc>
        <a:spcBef>
          <a:spcPts val="0"/>
        </a:spcBef>
        <a:spcAft>
          <a:spcPts val="0"/>
        </a:spcAft>
        <a:buClrTx/>
        <a:buSzTx/>
        <a:buFontTx/>
        <a:buNone/>
        <a:tabLst/>
        <a:defRPr sz="1800" b="0" i="0" u="none" strike="noStrike" cap="none" spc="0" baseline="0">
          <a:solidFill>
            <a:srgbClr val="000000"/>
          </a:solidFill>
          <a:uFillTx/>
          <a:latin typeface="Titillium Web"/>
          <a:ea typeface="Titillium Web"/>
          <a:cs typeface="Titillium Web"/>
          <a:sym typeface="Titillium Web"/>
        </a:defRPr>
      </a:lvl3pPr>
      <a:lvl4pPr marL="228600" marR="0" indent="114300" algn="l" defTabSz="914400" rtl="0" latinLnBrk="0">
        <a:lnSpc>
          <a:spcPct val="100000"/>
        </a:lnSpc>
        <a:spcBef>
          <a:spcPts val="0"/>
        </a:spcBef>
        <a:spcAft>
          <a:spcPts val="0"/>
        </a:spcAft>
        <a:buClrTx/>
        <a:buSzTx/>
        <a:buFontTx/>
        <a:buNone/>
        <a:tabLst/>
        <a:defRPr sz="1800" b="0" i="0" u="none" strike="noStrike" cap="none" spc="0" baseline="0">
          <a:solidFill>
            <a:srgbClr val="000000"/>
          </a:solidFill>
          <a:uFillTx/>
          <a:latin typeface="Titillium Web"/>
          <a:ea typeface="Titillium Web"/>
          <a:cs typeface="Titillium Web"/>
          <a:sym typeface="Titillium Web"/>
        </a:defRPr>
      </a:lvl4pPr>
      <a:lvl5pPr marL="228600" marR="0" indent="114300" algn="l" defTabSz="914400" rtl="0" latinLnBrk="0">
        <a:lnSpc>
          <a:spcPct val="100000"/>
        </a:lnSpc>
        <a:spcBef>
          <a:spcPts val="0"/>
        </a:spcBef>
        <a:spcAft>
          <a:spcPts val="0"/>
        </a:spcAft>
        <a:buClrTx/>
        <a:buSzTx/>
        <a:buFontTx/>
        <a:buNone/>
        <a:tabLst/>
        <a:defRPr sz="1800" b="0" i="0" u="none" strike="noStrike" cap="none" spc="0" baseline="0">
          <a:solidFill>
            <a:srgbClr val="000000"/>
          </a:solidFill>
          <a:uFillTx/>
          <a:latin typeface="Titillium Web"/>
          <a:ea typeface="Titillium Web"/>
          <a:cs typeface="Titillium Web"/>
          <a:sym typeface="Titillium Web"/>
        </a:defRPr>
      </a:lvl5pPr>
      <a:lvl6pPr marL="2743200" marR="0" indent="-342900" algn="l" defTabSz="914400" rtl="0" latinLnBrk="0">
        <a:lnSpc>
          <a:spcPct val="100000"/>
        </a:lnSpc>
        <a:spcBef>
          <a:spcPts val="0"/>
        </a:spcBef>
        <a:spcAft>
          <a:spcPts val="0"/>
        </a:spcAft>
        <a:buClrTx/>
        <a:buSzPts val="1800"/>
        <a:buFontTx/>
        <a:buChar char="▹"/>
        <a:tabLst/>
        <a:defRPr sz="1800" b="0" i="0" u="none" strike="noStrike" cap="none" spc="0" baseline="0">
          <a:solidFill>
            <a:srgbClr val="000000"/>
          </a:solidFill>
          <a:uFillTx/>
          <a:latin typeface="Titillium Web"/>
          <a:ea typeface="Titillium Web"/>
          <a:cs typeface="Titillium Web"/>
          <a:sym typeface="Titillium Web"/>
        </a:defRPr>
      </a:lvl6pPr>
      <a:lvl7pPr marL="3200400" marR="0" indent="-342900" algn="l" defTabSz="914400" rtl="0" latinLnBrk="0">
        <a:lnSpc>
          <a:spcPct val="100000"/>
        </a:lnSpc>
        <a:spcBef>
          <a:spcPts val="0"/>
        </a:spcBef>
        <a:spcAft>
          <a:spcPts val="0"/>
        </a:spcAft>
        <a:buClrTx/>
        <a:buSzPts val="1800"/>
        <a:buFontTx/>
        <a:buChar char="▹"/>
        <a:tabLst/>
        <a:defRPr sz="1800" b="0" i="0" u="none" strike="noStrike" cap="none" spc="0" baseline="0">
          <a:solidFill>
            <a:srgbClr val="000000"/>
          </a:solidFill>
          <a:uFillTx/>
          <a:latin typeface="Titillium Web"/>
          <a:ea typeface="Titillium Web"/>
          <a:cs typeface="Titillium Web"/>
          <a:sym typeface="Titillium Web"/>
        </a:defRPr>
      </a:lvl7pPr>
      <a:lvl8pPr marL="3657600" marR="0" indent="-342900" algn="l" defTabSz="914400" rtl="0" latinLnBrk="0">
        <a:lnSpc>
          <a:spcPct val="100000"/>
        </a:lnSpc>
        <a:spcBef>
          <a:spcPts val="0"/>
        </a:spcBef>
        <a:spcAft>
          <a:spcPts val="0"/>
        </a:spcAft>
        <a:buClrTx/>
        <a:buSzPts val="1800"/>
        <a:buFontTx/>
        <a:buChar char="▹"/>
        <a:tabLst/>
        <a:defRPr sz="1800" b="0" i="0" u="none" strike="noStrike" cap="none" spc="0" baseline="0">
          <a:solidFill>
            <a:srgbClr val="000000"/>
          </a:solidFill>
          <a:uFillTx/>
          <a:latin typeface="Titillium Web"/>
          <a:ea typeface="Titillium Web"/>
          <a:cs typeface="Titillium Web"/>
          <a:sym typeface="Titillium Web"/>
        </a:defRPr>
      </a:lvl8pPr>
      <a:lvl9pPr marL="4114800" marR="0" indent="-342900" algn="l" defTabSz="914400" rtl="0" latinLnBrk="0">
        <a:lnSpc>
          <a:spcPct val="100000"/>
        </a:lnSpc>
        <a:spcBef>
          <a:spcPts val="0"/>
        </a:spcBef>
        <a:spcAft>
          <a:spcPts val="0"/>
        </a:spcAft>
        <a:buClrTx/>
        <a:buSzPts val="1800"/>
        <a:buFontTx/>
        <a:buChar char="▹"/>
        <a:tabLst/>
        <a:defRPr sz="1800" b="0" i="0" u="none" strike="noStrike" cap="none" spc="0" baseline="0">
          <a:solidFill>
            <a:srgbClr val="000000"/>
          </a:solidFill>
          <a:uFillTx/>
          <a:latin typeface="Titillium Web"/>
          <a:ea typeface="Titillium Web"/>
          <a:cs typeface="Titillium Web"/>
          <a:sym typeface="Titillium Web"/>
        </a:defRPr>
      </a:lvl9pPr>
    </p:bodyStyle>
    <p:otherStyle>
      <a:lvl1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tillium Web"/>
        </a:defRPr>
      </a:lvl1pPr>
      <a:lvl2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tillium Web"/>
        </a:defRPr>
      </a:lvl2pPr>
      <a:lvl3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tillium Web"/>
        </a:defRPr>
      </a:lvl3pPr>
      <a:lvl4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tillium Web"/>
        </a:defRPr>
      </a:lvl4pPr>
      <a:lvl5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tillium Web"/>
        </a:defRPr>
      </a:lvl5pPr>
      <a:lvl6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tillium Web"/>
        </a:defRPr>
      </a:lvl6pPr>
      <a:lvl7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tillium Web"/>
        </a:defRPr>
      </a:lvl7pPr>
      <a:lvl8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tillium Web"/>
        </a:defRPr>
      </a:lvl8pPr>
      <a:lvl9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tillium Web"/>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hyperlink" Target="https://akuev.glideapp.io/" TargetMode="External"/><Relationship Id="rId3" Type="http://schemas.openxmlformats.org/officeDocument/2006/relationships/image" Target="../media/image7.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6.ti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Google Shape;79;p15"/>
          <p:cNvSpPr txBox="1">
            <a:spLocks noGrp="1"/>
          </p:cNvSpPr>
          <p:nvPr>
            <p:ph type="title"/>
          </p:nvPr>
        </p:nvSpPr>
        <p:spPr>
          <a:xfrm>
            <a:off x="685792" y="2554158"/>
            <a:ext cx="7262101" cy="1546503"/>
          </a:xfrm>
          <a:prstGeom prst="rect">
            <a:avLst/>
          </a:prstGeom>
        </p:spPr>
        <p:txBody>
          <a:bodyPr>
            <a:normAutofit/>
          </a:bodyPr>
          <a:lstStyle/>
          <a:p>
            <a:pPr defTabSz="448055">
              <a:defRPr sz="2300"/>
            </a:pPr>
            <a:r>
              <a:rPr lang="en-US" dirty="0"/>
              <a:t>UI/UX Preorder Project</a:t>
            </a:r>
            <a:endParaRPr dirty="0"/>
          </a:p>
          <a:p>
            <a:pPr defTabSz="448055">
              <a:defRPr sz="1600" b="0">
                <a:solidFill>
                  <a:srgbClr val="3F3F3F"/>
                </a:solidFill>
              </a:defRPr>
            </a:pPr>
            <a:r>
              <a:rPr lang="en-US" dirty="0"/>
              <a:t>Garden State Flower Cooperative</a:t>
            </a:r>
            <a:endParaRPr dirty="0"/>
          </a:p>
          <a:p>
            <a:pPr defTabSz="448055">
              <a:defRPr sz="1600" b="0">
                <a:solidFill>
                  <a:srgbClr val="3F3F3F"/>
                </a:solidFill>
              </a:defRPr>
            </a:pPr>
            <a:endParaRPr dirty="0"/>
          </a:p>
          <a:p>
            <a:pPr defTabSz="448055">
              <a:defRPr sz="1600"/>
            </a:pPr>
            <a:r>
              <a:rPr lang="en-US" dirty="0"/>
              <a:t>by</a:t>
            </a:r>
            <a:endParaRPr dirty="0"/>
          </a:p>
          <a:p>
            <a:pPr defTabSz="448055">
              <a:defRPr sz="1600"/>
            </a:pPr>
            <a:r>
              <a:rPr dirty="0"/>
              <a:t>Corbet Griffith</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Google Shape;97;p17"/>
          <p:cNvSpPr txBox="1">
            <a:spLocks noGrp="1"/>
          </p:cNvSpPr>
          <p:nvPr>
            <p:ph type="body" sz="quarter" idx="4294967295"/>
          </p:nvPr>
        </p:nvSpPr>
        <p:spPr>
          <a:xfrm>
            <a:off x="688848" y="4029473"/>
            <a:ext cx="4481404" cy="1721102"/>
          </a:xfrm>
          <a:prstGeom prst="rect">
            <a:avLst/>
          </a:prstGeom>
        </p:spPr>
        <p:txBody>
          <a:bodyPr/>
          <a:lstStyle>
            <a:lvl1pPr marL="0" indent="0">
              <a:lnSpc>
                <a:spcPct val="115000"/>
              </a:lnSpc>
              <a:buClr>
                <a:schemeClr val="accent1"/>
              </a:buClr>
              <a:buFont typeface="Helvetica"/>
            </a:lvl1pPr>
          </a:lstStyle>
          <a:p>
            <a:r>
              <a:rPr dirty="0"/>
              <a:t>Florists love being able to view the upcoming market day’s inventory without having to log into Google from a computer</a:t>
            </a:r>
          </a:p>
        </p:txBody>
      </p:sp>
      <p:sp>
        <p:nvSpPr>
          <p:cNvPr id="208" name="Google Shape;98;p17"/>
          <p:cNvSpPr txBox="1">
            <a:spLocks noGrp="1"/>
          </p:cNvSpPr>
          <p:nvPr>
            <p:ph type="sldNum" sz="quarter" idx="4294967295"/>
          </p:nvPr>
        </p:nvSpPr>
        <p:spPr>
          <a:xfrm>
            <a:off x="8748976" y="6333135"/>
            <a:ext cx="280306"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
        <p:nvSpPr>
          <p:cNvPr id="209" name="Google Shape;99;p17"/>
          <p:cNvSpPr txBox="1"/>
          <p:nvPr/>
        </p:nvSpPr>
        <p:spPr>
          <a:xfrm>
            <a:off x="841249" y="1484948"/>
            <a:ext cx="7742102" cy="12496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3" tIns="91423" rIns="91423" bIns="91423">
            <a:spAutoFit/>
          </a:bodyPr>
          <a:lstStyle>
            <a:lvl1pPr>
              <a:defRPr sz="3500" b="1">
                <a:solidFill>
                  <a:srgbClr val="FFFFFF"/>
                </a:solidFill>
                <a:latin typeface="Titillium Web"/>
                <a:ea typeface="Titillium Web"/>
                <a:cs typeface="Titillium Web"/>
                <a:sym typeface="Titillium Web"/>
              </a:defRPr>
            </a:lvl1pPr>
          </a:lstStyle>
          <a:p>
            <a:r>
              <a:t>1. Florists love the new preordering app</a:t>
            </a:r>
          </a:p>
        </p:txBody>
      </p:sp>
      <p:sp>
        <p:nvSpPr>
          <p:cNvPr id="210" name="Google Shape;100;p17"/>
          <p:cNvSpPr txBox="1">
            <a:spLocks noGrp="1"/>
          </p:cNvSpPr>
          <p:nvPr>
            <p:ph type="title" idx="4294967295"/>
          </p:nvPr>
        </p:nvSpPr>
        <p:spPr>
          <a:xfrm>
            <a:off x="841248" y="563325"/>
            <a:ext cx="7127700" cy="714002"/>
          </a:xfrm>
          <a:prstGeom prst="rect">
            <a:avLst/>
          </a:prstGeom>
        </p:spPr>
        <p:txBody>
          <a:bodyPr/>
          <a:lstStyle/>
          <a:p>
            <a:pPr>
              <a:defRPr sz="2000">
                <a:solidFill>
                  <a:srgbClr val="000000"/>
                </a:solidFill>
              </a:defRPr>
            </a:pPr>
            <a:r>
              <a:t>What we found through</a:t>
            </a:r>
            <a:r>
              <a:rPr>
                <a:solidFill>
                  <a:srgbClr val="FFFFFF"/>
                </a:solidFill>
              </a:rPr>
              <a:t> secondary research*</a:t>
            </a:r>
          </a:p>
        </p:txBody>
      </p:sp>
      <p:sp>
        <p:nvSpPr>
          <p:cNvPr id="211" name="Google Shape;101;p17"/>
          <p:cNvSpPr/>
          <p:nvPr/>
        </p:nvSpPr>
        <p:spPr>
          <a:xfrm>
            <a:off x="603399" y="773823"/>
            <a:ext cx="1501" cy="897902"/>
          </a:xfrm>
          <a:prstGeom prst="line">
            <a:avLst/>
          </a:prstGeom>
          <a:ln w="38100">
            <a:solidFill>
              <a:srgbClr val="FFFFFF"/>
            </a:solidFill>
          </a:ln>
        </p:spPr>
        <p:txBody>
          <a:bodyPr lIns="45718" tIns="45718" rIns="45718" bIns="45718"/>
          <a:lstStyle/>
          <a:p>
            <a:endParaRPr/>
          </a:p>
        </p:txBody>
      </p:sp>
      <p:grpSp>
        <p:nvGrpSpPr>
          <p:cNvPr id="214" name="Google Shape;102;p17"/>
          <p:cNvGrpSpPr/>
          <p:nvPr/>
        </p:nvGrpSpPr>
        <p:grpSpPr>
          <a:xfrm>
            <a:off x="5736842" y="3906414"/>
            <a:ext cx="2835603" cy="1721103"/>
            <a:chOff x="0" y="0"/>
            <a:chExt cx="2835601" cy="1721101"/>
          </a:xfrm>
        </p:grpSpPr>
        <p:sp>
          <p:nvSpPr>
            <p:cNvPr id="212" name="Rounded Rectangle"/>
            <p:cNvSpPr/>
            <p:nvPr/>
          </p:nvSpPr>
          <p:spPr>
            <a:xfrm>
              <a:off x="0" y="0"/>
              <a:ext cx="2835602" cy="1721102"/>
            </a:xfrm>
            <a:prstGeom prst="roundRect">
              <a:avLst>
                <a:gd name="adj" fmla="val 16667"/>
              </a:avLst>
            </a:prstGeom>
            <a:solidFill>
              <a:schemeClr val="accent1"/>
            </a:solidFill>
            <a:ln w="12700" cap="flat">
              <a:noFill/>
              <a:miter lim="400000"/>
            </a:ln>
            <a:effectLst/>
          </p:spPr>
          <p:txBody>
            <a:bodyPr wrap="square" lIns="0" tIns="0" rIns="0" bIns="0" numCol="1" anchor="ctr">
              <a:noAutofit/>
            </a:bodyPr>
            <a:lstStyle/>
            <a:p>
              <a:pPr algn="ctr">
                <a:defRPr sz="2000" i="1">
                  <a:solidFill>
                    <a:srgbClr val="FFFFFF"/>
                  </a:solidFill>
                  <a:latin typeface="Titillium Web"/>
                  <a:ea typeface="Titillium Web"/>
                  <a:cs typeface="Titillium Web"/>
                  <a:sym typeface="Titillium Web"/>
                </a:defRPr>
              </a:pPr>
              <a:endParaRPr/>
            </a:p>
          </p:txBody>
        </p:sp>
        <p:sp>
          <p:nvSpPr>
            <p:cNvPr id="213" name="“I can definitely say this new app has been a game changer”…"/>
            <p:cNvSpPr txBox="1"/>
            <p:nvPr/>
          </p:nvSpPr>
          <p:spPr>
            <a:xfrm>
              <a:off x="84016" y="7124"/>
              <a:ext cx="2667570" cy="17068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3" tIns="91423" rIns="91423" bIns="91423" numCol="1" anchor="ctr">
              <a:spAutoFit/>
            </a:bodyPr>
            <a:lstStyle/>
            <a:p>
              <a:pPr algn="ctr">
                <a:defRPr sz="2000" i="1">
                  <a:solidFill>
                    <a:srgbClr val="FFFFFF"/>
                  </a:solidFill>
                  <a:latin typeface="Titillium Web"/>
                  <a:ea typeface="Titillium Web"/>
                  <a:cs typeface="Titillium Web"/>
                  <a:sym typeface="Titillium Web"/>
                </a:defRPr>
              </a:pPr>
              <a:r>
                <a:rPr dirty="0"/>
                <a:t>“I can definitely say this new app has been a game changer”</a:t>
              </a:r>
            </a:p>
            <a:p>
              <a:pPr algn="ctr">
                <a:defRPr sz="2000" i="1">
                  <a:solidFill>
                    <a:srgbClr val="FFFFFF"/>
                  </a:solidFill>
                  <a:latin typeface="Titillium Web"/>
                  <a:ea typeface="Titillium Web"/>
                  <a:cs typeface="Titillium Web"/>
                  <a:sym typeface="Titillium Web"/>
                </a:defRPr>
              </a:pPr>
              <a:r>
                <a:rPr dirty="0"/>
                <a:t>-Florist</a:t>
              </a:r>
            </a:p>
          </p:txBody>
        </p:sp>
      </p:grpSp>
      <p:sp>
        <p:nvSpPr>
          <p:cNvPr id="215" name="*Throughout the development process, a series of interviews were conducted with multiple flower growers and buyers, helping shape the features being implemented in the new pre-ordering system"/>
          <p:cNvSpPr txBox="1"/>
          <p:nvPr/>
        </p:nvSpPr>
        <p:spPr>
          <a:xfrm>
            <a:off x="477541" y="6363344"/>
            <a:ext cx="6757442" cy="3002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100" i="1">
                <a:latin typeface="+mn-lt"/>
                <a:ea typeface="+mn-ea"/>
                <a:cs typeface="+mn-cs"/>
                <a:sym typeface="Arial"/>
              </a:defRPr>
            </a:lvl1pPr>
          </a:lstStyle>
          <a:p>
            <a:r>
              <a:t>*Throughout the development process, a series of interviews were conducted with multiple flower growers and buyers, helping shape the features being implemented in the new pre-ordering system</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Google Shape;107;p18"/>
          <p:cNvSpPr txBox="1">
            <a:spLocks noGrp="1"/>
          </p:cNvSpPr>
          <p:nvPr>
            <p:ph type="body" sz="quarter" idx="4294967295"/>
          </p:nvPr>
        </p:nvSpPr>
        <p:spPr>
          <a:xfrm>
            <a:off x="3720324" y="4133925"/>
            <a:ext cx="4939201" cy="1721102"/>
          </a:xfrm>
          <a:prstGeom prst="rect">
            <a:avLst/>
          </a:prstGeom>
        </p:spPr>
        <p:txBody>
          <a:bodyPr/>
          <a:lstStyle>
            <a:lvl1pPr marL="0" indent="457200">
              <a:lnSpc>
                <a:spcPct val="115000"/>
              </a:lnSpc>
              <a:buClr>
                <a:schemeClr val="accent1"/>
              </a:buClr>
              <a:buFont typeface="Helvetica"/>
            </a:lvl1pPr>
          </a:lstStyle>
          <a:p>
            <a:r>
              <a:t>Some users commented on the fact that they would like to be able to go back into an existing order and make changes, if needed.</a:t>
            </a:r>
          </a:p>
        </p:txBody>
      </p:sp>
      <p:sp>
        <p:nvSpPr>
          <p:cNvPr id="220" name="Google Shape;108;p18"/>
          <p:cNvSpPr txBox="1">
            <a:spLocks noGrp="1"/>
          </p:cNvSpPr>
          <p:nvPr>
            <p:ph type="sldNum" sz="quarter" idx="4294967295"/>
          </p:nvPr>
        </p:nvSpPr>
        <p:spPr>
          <a:xfrm>
            <a:off x="8748976" y="6333135"/>
            <a:ext cx="280306"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sp>
        <p:nvSpPr>
          <p:cNvPr id="221" name="Google Shape;109;p18"/>
          <p:cNvSpPr txBox="1"/>
          <p:nvPr/>
        </p:nvSpPr>
        <p:spPr>
          <a:xfrm>
            <a:off x="841249" y="1481326"/>
            <a:ext cx="7742102" cy="12369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3" tIns="91423" rIns="91423" bIns="91423">
            <a:spAutoFit/>
          </a:bodyPr>
          <a:lstStyle/>
          <a:p>
            <a:pPr>
              <a:defRPr sz="3500" b="1">
                <a:solidFill>
                  <a:srgbClr val="FFFFFF"/>
                </a:solidFill>
                <a:latin typeface="Titillium Web"/>
                <a:ea typeface="Titillium Web"/>
                <a:cs typeface="Titillium Web"/>
                <a:sym typeface="Titillium Web"/>
              </a:defRPr>
            </a:pPr>
            <a:r>
              <a:t>2. </a:t>
            </a:r>
            <a:r>
              <a:rPr sz="3400"/>
              <a:t>Some users would like to be able to edit an existing order</a:t>
            </a:r>
          </a:p>
        </p:txBody>
      </p:sp>
      <p:sp>
        <p:nvSpPr>
          <p:cNvPr id="222" name="Google Shape;110;p18"/>
          <p:cNvSpPr txBox="1">
            <a:spLocks noGrp="1"/>
          </p:cNvSpPr>
          <p:nvPr>
            <p:ph type="title" idx="4294967295"/>
          </p:nvPr>
        </p:nvSpPr>
        <p:spPr>
          <a:xfrm>
            <a:off x="841248" y="563325"/>
            <a:ext cx="7127700" cy="714002"/>
          </a:xfrm>
          <a:prstGeom prst="rect">
            <a:avLst/>
          </a:prstGeom>
        </p:spPr>
        <p:txBody>
          <a:bodyPr/>
          <a:lstStyle/>
          <a:p>
            <a:pPr>
              <a:defRPr sz="2000">
                <a:solidFill>
                  <a:srgbClr val="000000"/>
                </a:solidFill>
              </a:defRPr>
            </a:pPr>
            <a:r>
              <a:t>What we found through</a:t>
            </a:r>
            <a:r>
              <a:rPr>
                <a:solidFill>
                  <a:srgbClr val="FFFFFF"/>
                </a:solidFill>
              </a:rPr>
              <a:t> secondary research</a:t>
            </a:r>
          </a:p>
        </p:txBody>
      </p:sp>
      <p:sp>
        <p:nvSpPr>
          <p:cNvPr id="223" name="Google Shape;111;p18"/>
          <p:cNvSpPr/>
          <p:nvPr/>
        </p:nvSpPr>
        <p:spPr>
          <a:xfrm>
            <a:off x="603399" y="773823"/>
            <a:ext cx="1501" cy="897902"/>
          </a:xfrm>
          <a:prstGeom prst="line">
            <a:avLst/>
          </a:prstGeom>
          <a:ln w="38100">
            <a:solidFill>
              <a:srgbClr val="FFFFFF"/>
            </a:solidFill>
          </a:ln>
        </p:spPr>
        <p:txBody>
          <a:bodyPr lIns="45718" tIns="45718" rIns="45718" bIns="45718"/>
          <a:lstStyle/>
          <a:p>
            <a:endParaRPr/>
          </a:p>
        </p:txBody>
      </p:sp>
      <p:grpSp>
        <p:nvGrpSpPr>
          <p:cNvPr id="226" name="Google Shape;112;p18"/>
          <p:cNvGrpSpPr/>
          <p:nvPr/>
        </p:nvGrpSpPr>
        <p:grpSpPr>
          <a:xfrm>
            <a:off x="688850" y="4016773"/>
            <a:ext cx="3094803" cy="1955403"/>
            <a:chOff x="0" y="0"/>
            <a:chExt cx="3094801" cy="1955401"/>
          </a:xfrm>
        </p:grpSpPr>
        <p:sp>
          <p:nvSpPr>
            <p:cNvPr id="224" name="Rounded Rectangle"/>
            <p:cNvSpPr/>
            <p:nvPr/>
          </p:nvSpPr>
          <p:spPr>
            <a:xfrm>
              <a:off x="0" y="0"/>
              <a:ext cx="3094802" cy="1955402"/>
            </a:xfrm>
            <a:prstGeom prst="roundRect">
              <a:avLst>
                <a:gd name="adj" fmla="val 16667"/>
              </a:avLst>
            </a:prstGeom>
            <a:solidFill>
              <a:schemeClr val="accent1"/>
            </a:solidFill>
            <a:ln w="12700" cap="flat">
              <a:noFill/>
              <a:miter lim="400000"/>
            </a:ln>
            <a:effectLst/>
          </p:spPr>
          <p:txBody>
            <a:bodyPr wrap="square" lIns="0" tIns="0" rIns="0" bIns="0" numCol="1" anchor="ctr">
              <a:noAutofit/>
            </a:bodyPr>
            <a:lstStyle/>
            <a:p>
              <a:pPr algn="ctr">
                <a:defRPr sz="2000" i="1">
                  <a:solidFill>
                    <a:srgbClr val="FFFFFF"/>
                  </a:solidFill>
                  <a:latin typeface="Titillium Web"/>
                  <a:ea typeface="Titillium Web"/>
                  <a:cs typeface="Titillium Web"/>
                  <a:sym typeface="Titillium Web"/>
                </a:defRPr>
              </a:pPr>
              <a:endParaRPr/>
            </a:p>
          </p:txBody>
        </p:sp>
        <p:sp>
          <p:nvSpPr>
            <p:cNvPr id="225" name="“The only thing I would love to see is a way to edit an order”…"/>
            <p:cNvSpPr/>
            <p:nvPr/>
          </p:nvSpPr>
          <p:spPr>
            <a:xfrm>
              <a:off x="95455" y="977700"/>
              <a:ext cx="29038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3" tIns="91423" rIns="91423" bIns="91423" numCol="1" anchor="ctr">
              <a:spAutoFit/>
            </a:bodyPr>
            <a:lstStyle/>
            <a:p>
              <a:pPr algn="ctr">
                <a:defRPr sz="2000" i="1">
                  <a:solidFill>
                    <a:srgbClr val="FFFFFF"/>
                  </a:solidFill>
                  <a:latin typeface="Titillium Web"/>
                  <a:ea typeface="Titillium Web"/>
                  <a:cs typeface="Titillium Web"/>
                  <a:sym typeface="Titillium Web"/>
                </a:defRPr>
              </a:pPr>
              <a:r>
                <a:t>“The only thing I would love to see is a way to edit an order”</a:t>
              </a:r>
            </a:p>
            <a:p>
              <a:pPr algn="ctr">
                <a:defRPr sz="2000" i="1">
                  <a:solidFill>
                    <a:srgbClr val="FFFFFF"/>
                  </a:solidFill>
                  <a:latin typeface="Titillium Web"/>
                  <a:ea typeface="Titillium Web"/>
                  <a:cs typeface="Titillium Web"/>
                  <a:sym typeface="Titillium Web"/>
                </a:defRPr>
              </a:pPr>
              <a:r>
                <a:t>-Grower</a:t>
              </a:r>
            </a:p>
          </p:txBody>
        </p:sp>
      </p:gr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Google Shape;107;p18"/>
          <p:cNvSpPr txBox="1">
            <a:spLocks noGrp="1"/>
          </p:cNvSpPr>
          <p:nvPr>
            <p:ph type="body" sz="quarter" idx="4294967295"/>
          </p:nvPr>
        </p:nvSpPr>
        <p:spPr>
          <a:xfrm>
            <a:off x="3720324" y="4489525"/>
            <a:ext cx="4939201" cy="1721102"/>
          </a:xfrm>
          <a:prstGeom prst="rect">
            <a:avLst/>
          </a:prstGeom>
        </p:spPr>
        <p:txBody>
          <a:bodyPr/>
          <a:lstStyle>
            <a:lvl1pPr marL="0" indent="457200">
              <a:lnSpc>
                <a:spcPct val="115000"/>
              </a:lnSpc>
              <a:buClr>
                <a:schemeClr val="accent1"/>
              </a:buClr>
              <a:buFont typeface="Helvetica"/>
            </a:lvl1pPr>
          </a:lstStyle>
          <a:p>
            <a:r>
              <a:t>Some users commented on the fact that they would like to be able to communicate with vendors all within the Glide app.</a:t>
            </a:r>
          </a:p>
        </p:txBody>
      </p:sp>
      <p:sp>
        <p:nvSpPr>
          <p:cNvPr id="231" name="Google Shape;108;p18"/>
          <p:cNvSpPr txBox="1">
            <a:spLocks noGrp="1"/>
          </p:cNvSpPr>
          <p:nvPr>
            <p:ph type="sldNum" sz="quarter" idx="4294967295"/>
          </p:nvPr>
        </p:nvSpPr>
        <p:spPr>
          <a:xfrm>
            <a:off x="8664217" y="6333135"/>
            <a:ext cx="365064"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sp>
        <p:nvSpPr>
          <p:cNvPr id="232" name="Google Shape;109;p18"/>
          <p:cNvSpPr txBox="1"/>
          <p:nvPr/>
        </p:nvSpPr>
        <p:spPr>
          <a:xfrm>
            <a:off x="841249" y="1481326"/>
            <a:ext cx="7742102" cy="12369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3" tIns="91423" rIns="91423" bIns="91423">
            <a:spAutoFit/>
          </a:bodyPr>
          <a:lstStyle/>
          <a:p>
            <a:pPr>
              <a:defRPr sz="3500" b="1">
                <a:solidFill>
                  <a:srgbClr val="FFFFFF"/>
                </a:solidFill>
                <a:latin typeface="Titillium Web"/>
                <a:ea typeface="Titillium Web"/>
                <a:cs typeface="Titillium Web"/>
                <a:sym typeface="Titillium Web"/>
              </a:defRPr>
            </a:pPr>
            <a:r>
              <a:t>3. </a:t>
            </a:r>
            <a:r>
              <a:rPr sz="3400"/>
              <a:t>Communication between florists and growers could be improved</a:t>
            </a:r>
          </a:p>
        </p:txBody>
      </p:sp>
      <p:sp>
        <p:nvSpPr>
          <p:cNvPr id="233" name="Google Shape;110;p18"/>
          <p:cNvSpPr txBox="1">
            <a:spLocks noGrp="1"/>
          </p:cNvSpPr>
          <p:nvPr>
            <p:ph type="title" idx="4294967295"/>
          </p:nvPr>
        </p:nvSpPr>
        <p:spPr>
          <a:xfrm>
            <a:off x="841248" y="563325"/>
            <a:ext cx="7127700" cy="714002"/>
          </a:xfrm>
          <a:prstGeom prst="rect">
            <a:avLst/>
          </a:prstGeom>
        </p:spPr>
        <p:txBody>
          <a:bodyPr/>
          <a:lstStyle/>
          <a:p>
            <a:pPr>
              <a:defRPr sz="2000">
                <a:solidFill>
                  <a:srgbClr val="000000"/>
                </a:solidFill>
              </a:defRPr>
            </a:pPr>
            <a:r>
              <a:t>What we found through</a:t>
            </a:r>
            <a:r>
              <a:rPr>
                <a:solidFill>
                  <a:srgbClr val="FFFFFF"/>
                </a:solidFill>
              </a:rPr>
              <a:t> secondary research</a:t>
            </a:r>
          </a:p>
        </p:txBody>
      </p:sp>
      <p:sp>
        <p:nvSpPr>
          <p:cNvPr id="234" name="Google Shape;111;p18"/>
          <p:cNvSpPr/>
          <p:nvPr/>
        </p:nvSpPr>
        <p:spPr>
          <a:xfrm>
            <a:off x="603399" y="773823"/>
            <a:ext cx="1501" cy="897902"/>
          </a:xfrm>
          <a:prstGeom prst="line">
            <a:avLst/>
          </a:prstGeom>
          <a:ln w="38100">
            <a:solidFill>
              <a:srgbClr val="FFFFFF"/>
            </a:solidFill>
          </a:ln>
        </p:spPr>
        <p:txBody>
          <a:bodyPr lIns="45718" tIns="45718" rIns="45718" bIns="45718"/>
          <a:lstStyle/>
          <a:p>
            <a:endParaRPr/>
          </a:p>
        </p:txBody>
      </p:sp>
      <p:grpSp>
        <p:nvGrpSpPr>
          <p:cNvPr id="237" name="Google Shape;112;p18"/>
          <p:cNvGrpSpPr/>
          <p:nvPr/>
        </p:nvGrpSpPr>
        <p:grpSpPr>
          <a:xfrm>
            <a:off x="481823" y="4040926"/>
            <a:ext cx="3508855" cy="2217016"/>
            <a:chOff x="0" y="0"/>
            <a:chExt cx="3508854" cy="2217015"/>
          </a:xfrm>
        </p:grpSpPr>
        <p:sp>
          <p:nvSpPr>
            <p:cNvPr id="235" name="Rounded Rectangle"/>
            <p:cNvSpPr/>
            <p:nvPr/>
          </p:nvSpPr>
          <p:spPr>
            <a:xfrm>
              <a:off x="0" y="0"/>
              <a:ext cx="3508855" cy="2217016"/>
            </a:xfrm>
            <a:prstGeom prst="roundRect">
              <a:avLst>
                <a:gd name="adj" fmla="val 16667"/>
              </a:avLst>
            </a:prstGeom>
            <a:solidFill>
              <a:schemeClr val="accent1"/>
            </a:solidFill>
            <a:ln w="12700" cap="flat">
              <a:noFill/>
              <a:miter lim="400000"/>
            </a:ln>
            <a:effectLst/>
          </p:spPr>
          <p:txBody>
            <a:bodyPr wrap="square" lIns="0" tIns="0" rIns="0" bIns="0" numCol="1" anchor="ctr">
              <a:noAutofit/>
            </a:bodyPr>
            <a:lstStyle/>
            <a:p>
              <a:pPr algn="ctr">
                <a:defRPr sz="2000" i="1">
                  <a:solidFill>
                    <a:srgbClr val="FFFFFF"/>
                  </a:solidFill>
                  <a:latin typeface="Titillium Web"/>
                  <a:ea typeface="Titillium Web"/>
                  <a:cs typeface="Titillium Web"/>
                  <a:sym typeface="Titillium Web"/>
                </a:defRPr>
              </a:pPr>
              <a:endParaRPr/>
            </a:p>
          </p:txBody>
        </p:sp>
        <p:sp>
          <p:nvSpPr>
            <p:cNvPr id="236" name="“Communication with the seller can be difficult - sometimes they text me, sometimes they call, other times they e-mail me.…"/>
            <p:cNvSpPr txBox="1"/>
            <p:nvPr/>
          </p:nvSpPr>
          <p:spPr>
            <a:xfrm>
              <a:off x="108225" y="102683"/>
              <a:ext cx="3292404" cy="20116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3" tIns="91423" rIns="91423" bIns="91423" numCol="1" anchor="ctr">
              <a:spAutoFit/>
            </a:bodyPr>
            <a:lstStyle/>
            <a:p>
              <a:pPr algn="ctr">
                <a:defRPr sz="2000" i="1">
                  <a:solidFill>
                    <a:srgbClr val="FFFFFF"/>
                  </a:solidFill>
                  <a:latin typeface="Titillium Web"/>
                  <a:ea typeface="Titillium Web"/>
                  <a:cs typeface="Titillium Web"/>
                  <a:sym typeface="Titillium Web"/>
                </a:defRPr>
              </a:pPr>
              <a:r>
                <a:t>“Communication with the seller can be difficult - sometimes they text me, sometimes they call, other times they e-mail me.</a:t>
              </a:r>
            </a:p>
            <a:p>
              <a:pPr algn="ctr">
                <a:defRPr sz="2000" i="1">
                  <a:solidFill>
                    <a:srgbClr val="FFFFFF"/>
                  </a:solidFill>
                  <a:latin typeface="Titillium Web"/>
                  <a:ea typeface="Titillium Web"/>
                  <a:cs typeface="Titillium Web"/>
                  <a:sym typeface="Titillium Web"/>
                </a:defRPr>
              </a:pPr>
              <a:r>
                <a:t>-Florist</a:t>
              </a:r>
            </a:p>
          </p:txBody>
        </p:sp>
      </p:gr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Google Shape;117;p19"/>
          <p:cNvSpPr txBox="1">
            <a:spLocks noGrp="1"/>
          </p:cNvSpPr>
          <p:nvPr>
            <p:ph type="body" sz="quarter" idx="4294967295"/>
          </p:nvPr>
        </p:nvSpPr>
        <p:spPr>
          <a:xfrm>
            <a:off x="765048" y="3925561"/>
            <a:ext cx="3343804" cy="1721102"/>
          </a:xfrm>
          <a:prstGeom prst="rect">
            <a:avLst/>
          </a:prstGeom>
        </p:spPr>
        <p:txBody>
          <a:bodyPr/>
          <a:lstStyle>
            <a:lvl1pPr marL="0" indent="0" defTabSz="896111">
              <a:lnSpc>
                <a:spcPct val="150000"/>
              </a:lnSpc>
              <a:buClr>
                <a:schemeClr val="accent1"/>
              </a:buClr>
              <a:buFont typeface="Helvetica"/>
              <a:defRPr sz="1500"/>
            </a:lvl1pPr>
          </a:lstStyle>
          <a:p>
            <a:r>
              <a:t>Users prefer convenience of mobile friendly version of pre-order sheet. Growers are in field and away from laptops when they check inventory</a:t>
            </a:r>
          </a:p>
        </p:txBody>
      </p:sp>
      <p:sp>
        <p:nvSpPr>
          <p:cNvPr id="242" name="Google Shape;118;p19"/>
          <p:cNvSpPr txBox="1">
            <a:spLocks noGrp="1"/>
          </p:cNvSpPr>
          <p:nvPr>
            <p:ph type="sldNum" sz="quarter" idx="4294967295"/>
          </p:nvPr>
        </p:nvSpPr>
        <p:spPr>
          <a:xfrm>
            <a:off x="8672552" y="6333135"/>
            <a:ext cx="356729"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
        <p:nvSpPr>
          <p:cNvPr id="243" name="Google Shape;119;p19"/>
          <p:cNvSpPr txBox="1"/>
          <p:nvPr/>
        </p:nvSpPr>
        <p:spPr>
          <a:xfrm>
            <a:off x="841249" y="1481317"/>
            <a:ext cx="7742102" cy="17322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3" tIns="91423" rIns="91423" bIns="91423">
            <a:spAutoFit/>
          </a:bodyPr>
          <a:lstStyle/>
          <a:p>
            <a:pPr>
              <a:defRPr sz="3500" b="1">
                <a:solidFill>
                  <a:srgbClr val="FFFFFF"/>
                </a:solidFill>
                <a:latin typeface="Titillium Web"/>
                <a:ea typeface="Titillium Web"/>
                <a:cs typeface="Titillium Web"/>
                <a:sym typeface="Titillium Web"/>
              </a:defRPr>
            </a:pPr>
            <a:r>
              <a:t>4. Adding</a:t>
            </a:r>
            <a:r>
              <a:rPr sz="3300"/>
              <a:t> inventory and photos from a phone is a game changer for growers</a:t>
            </a:r>
          </a:p>
        </p:txBody>
      </p:sp>
      <p:sp>
        <p:nvSpPr>
          <p:cNvPr id="244" name="Google Shape;120;p19"/>
          <p:cNvSpPr txBox="1">
            <a:spLocks noGrp="1"/>
          </p:cNvSpPr>
          <p:nvPr>
            <p:ph type="title" idx="4294967295"/>
          </p:nvPr>
        </p:nvSpPr>
        <p:spPr>
          <a:xfrm>
            <a:off x="841248" y="563325"/>
            <a:ext cx="7127700" cy="714002"/>
          </a:xfrm>
          <a:prstGeom prst="rect">
            <a:avLst/>
          </a:prstGeom>
        </p:spPr>
        <p:txBody>
          <a:bodyPr/>
          <a:lstStyle/>
          <a:p>
            <a:pPr>
              <a:defRPr sz="2000">
                <a:solidFill>
                  <a:srgbClr val="000000"/>
                </a:solidFill>
              </a:defRPr>
            </a:pPr>
            <a:r>
              <a:t>What we found through</a:t>
            </a:r>
            <a:r>
              <a:rPr>
                <a:solidFill>
                  <a:srgbClr val="FFFFFF"/>
                </a:solidFill>
              </a:rPr>
              <a:t> secondary research</a:t>
            </a:r>
          </a:p>
        </p:txBody>
      </p:sp>
      <p:sp>
        <p:nvSpPr>
          <p:cNvPr id="245" name="Google Shape;121;p19"/>
          <p:cNvSpPr/>
          <p:nvPr/>
        </p:nvSpPr>
        <p:spPr>
          <a:xfrm>
            <a:off x="603399" y="773823"/>
            <a:ext cx="1501" cy="897902"/>
          </a:xfrm>
          <a:prstGeom prst="line">
            <a:avLst/>
          </a:prstGeom>
          <a:ln w="38100">
            <a:solidFill>
              <a:srgbClr val="FFFFFF"/>
            </a:solidFill>
          </a:ln>
        </p:spPr>
        <p:txBody>
          <a:bodyPr lIns="45718" tIns="45718" rIns="45718" bIns="45718"/>
          <a:lstStyle/>
          <a:p>
            <a:endParaRPr/>
          </a:p>
        </p:txBody>
      </p:sp>
      <p:grpSp>
        <p:nvGrpSpPr>
          <p:cNvPr id="248" name="Google Shape;122;p19"/>
          <p:cNvGrpSpPr/>
          <p:nvPr/>
        </p:nvGrpSpPr>
        <p:grpSpPr>
          <a:xfrm>
            <a:off x="4342923" y="3711973"/>
            <a:ext cx="4164303" cy="1969803"/>
            <a:chOff x="0" y="0"/>
            <a:chExt cx="4164302" cy="1969802"/>
          </a:xfrm>
        </p:grpSpPr>
        <p:sp>
          <p:nvSpPr>
            <p:cNvPr id="246" name="Rounded Rectangle"/>
            <p:cNvSpPr/>
            <p:nvPr/>
          </p:nvSpPr>
          <p:spPr>
            <a:xfrm>
              <a:off x="-1" y="0"/>
              <a:ext cx="4164303" cy="1969803"/>
            </a:xfrm>
            <a:prstGeom prst="roundRect">
              <a:avLst>
                <a:gd name="adj" fmla="val 16667"/>
              </a:avLst>
            </a:prstGeom>
            <a:solidFill>
              <a:schemeClr val="accent1"/>
            </a:solidFill>
            <a:ln w="12700" cap="flat">
              <a:noFill/>
              <a:miter lim="400000"/>
            </a:ln>
            <a:effectLst/>
          </p:spPr>
          <p:txBody>
            <a:bodyPr wrap="square" lIns="0" tIns="0" rIns="0" bIns="0" numCol="1" anchor="ctr">
              <a:noAutofit/>
            </a:bodyPr>
            <a:lstStyle/>
            <a:p>
              <a:pPr algn="ctr">
                <a:defRPr sz="2000" i="1">
                  <a:solidFill>
                    <a:srgbClr val="FFFFFF"/>
                  </a:solidFill>
                  <a:latin typeface="Titillium Web"/>
                  <a:ea typeface="Titillium Web"/>
                  <a:cs typeface="Titillium Web"/>
                  <a:sym typeface="Titillium Web"/>
                </a:defRPr>
              </a:pPr>
              <a:endParaRPr/>
            </a:p>
          </p:txBody>
        </p:sp>
        <p:sp>
          <p:nvSpPr>
            <p:cNvPr id="247" name="“I save hours every week using the new mobile system”…"/>
            <p:cNvSpPr txBox="1"/>
            <p:nvPr/>
          </p:nvSpPr>
          <p:spPr>
            <a:xfrm>
              <a:off x="96158" y="436274"/>
              <a:ext cx="3971985" cy="10972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3" tIns="91423" rIns="91423" bIns="91423" numCol="1" anchor="ctr">
              <a:spAutoFit/>
            </a:bodyPr>
            <a:lstStyle/>
            <a:p>
              <a:pPr algn="ctr">
                <a:defRPr sz="2000" i="1">
                  <a:solidFill>
                    <a:srgbClr val="FFFFFF"/>
                  </a:solidFill>
                  <a:latin typeface="Titillium Web"/>
                  <a:ea typeface="Titillium Web"/>
                  <a:cs typeface="Titillium Web"/>
                  <a:sym typeface="Titillium Web"/>
                </a:defRPr>
              </a:pPr>
              <a:r>
                <a:t>“I save hours every week using the new mobile system”</a:t>
              </a:r>
            </a:p>
            <a:p>
              <a:pPr algn="ctr">
                <a:defRPr sz="2000" i="1">
                  <a:solidFill>
                    <a:srgbClr val="FFFFFF"/>
                  </a:solidFill>
                  <a:latin typeface="Titillium Web"/>
                  <a:ea typeface="Titillium Web"/>
                  <a:cs typeface="Titillium Web"/>
                  <a:sym typeface="Titillium Web"/>
                </a:defRPr>
              </a:pPr>
              <a:r>
                <a:t>-Grower</a:t>
              </a:r>
            </a:p>
          </p:txBody>
        </p:sp>
      </p:gr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Google Shape;191;p26"/>
          <p:cNvSpPr txBox="1">
            <a:spLocks noGrp="1"/>
          </p:cNvSpPr>
          <p:nvPr>
            <p:ph type="title"/>
          </p:nvPr>
        </p:nvSpPr>
        <p:spPr>
          <a:xfrm>
            <a:off x="844424" y="563325"/>
            <a:ext cx="6247503" cy="1143301"/>
          </a:xfrm>
          <a:prstGeom prst="rect">
            <a:avLst/>
          </a:prstGeom>
        </p:spPr>
        <p:txBody>
          <a:bodyPr/>
          <a:lstStyle/>
          <a:p>
            <a:r>
              <a:t>Growers - Add New Inventory</a:t>
            </a:r>
          </a:p>
        </p:txBody>
      </p:sp>
      <p:sp>
        <p:nvSpPr>
          <p:cNvPr id="253" name="Google Shape;192;p26"/>
          <p:cNvSpPr txBox="1">
            <a:spLocks noGrp="1"/>
          </p:cNvSpPr>
          <p:nvPr>
            <p:ph type="sldNum" sz="quarter" idx="4294967295"/>
          </p:nvPr>
        </p:nvSpPr>
        <p:spPr>
          <a:xfrm>
            <a:off x="8664217" y="6333135"/>
            <a:ext cx="365064"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sp>
        <p:nvSpPr>
          <p:cNvPr id="254" name="Google Shape;193;p26"/>
          <p:cNvSpPr txBox="1">
            <a:spLocks noGrp="1"/>
          </p:cNvSpPr>
          <p:nvPr>
            <p:ph type="body" sz="quarter" idx="1"/>
          </p:nvPr>
        </p:nvSpPr>
        <p:spPr>
          <a:xfrm>
            <a:off x="331511" y="1553391"/>
            <a:ext cx="5818285" cy="994939"/>
          </a:xfrm>
          <a:prstGeom prst="rect">
            <a:avLst/>
          </a:prstGeom>
        </p:spPr>
        <p:txBody>
          <a:bodyPr/>
          <a:lstStyle>
            <a:lvl1pPr marL="0" indent="0" defTabSz="365759">
              <a:lnSpc>
                <a:spcPct val="115000"/>
              </a:lnSpc>
              <a:spcBef>
                <a:spcPts val="0"/>
              </a:spcBef>
              <a:buSzTx/>
              <a:buNone/>
              <a:defRPr sz="1600" b="1"/>
            </a:lvl1pPr>
          </a:lstStyle>
          <a:p>
            <a:r>
              <a:t>Flower growers can easily add new inventory for the upcoming market days right from their mobile device or tablet</a:t>
            </a:r>
          </a:p>
        </p:txBody>
      </p:sp>
      <p:sp>
        <p:nvSpPr>
          <p:cNvPr id="255" name="Easily enter data using pre-generated dropdown options from within Glide…"/>
          <p:cNvSpPr txBox="1"/>
          <p:nvPr/>
        </p:nvSpPr>
        <p:spPr>
          <a:xfrm>
            <a:off x="646331" y="2741165"/>
            <a:ext cx="4638432" cy="27365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marL="140367" indent="-140367">
              <a:buSzPct val="100000"/>
              <a:buChar char="•"/>
              <a:defRPr sz="1600">
                <a:latin typeface="+mn-lt"/>
                <a:ea typeface="+mn-ea"/>
                <a:cs typeface="+mn-cs"/>
                <a:sym typeface="Arial"/>
              </a:defRPr>
            </a:pPr>
            <a:r>
              <a:t>Easily enter data using pre-generated dropdown options from within Glide</a:t>
            </a:r>
          </a:p>
          <a:p>
            <a:pPr>
              <a:defRPr sz="1600">
                <a:latin typeface="+mn-lt"/>
                <a:ea typeface="+mn-ea"/>
                <a:cs typeface="+mn-cs"/>
                <a:sym typeface="Arial"/>
              </a:defRPr>
            </a:pPr>
            <a:endParaRPr/>
          </a:p>
          <a:p>
            <a:pPr marL="140367" indent="-140367">
              <a:buSzPct val="100000"/>
              <a:buChar char="•"/>
              <a:defRPr sz="1600">
                <a:latin typeface="+mn-lt"/>
                <a:ea typeface="+mn-ea"/>
                <a:cs typeface="+mn-cs"/>
                <a:sym typeface="Arial"/>
              </a:defRPr>
            </a:pPr>
            <a:r>
              <a:t>Required fields prevent inaccurate data from being entered</a:t>
            </a:r>
          </a:p>
          <a:p>
            <a:pPr>
              <a:defRPr sz="1600">
                <a:latin typeface="+mn-lt"/>
                <a:ea typeface="+mn-ea"/>
                <a:cs typeface="+mn-cs"/>
                <a:sym typeface="Arial"/>
              </a:defRPr>
            </a:pPr>
            <a:endParaRPr/>
          </a:p>
          <a:p>
            <a:pPr marL="140367" indent="-140367">
              <a:buSzPct val="100000"/>
              <a:buChar char="•"/>
              <a:defRPr sz="1600">
                <a:latin typeface="+mn-lt"/>
                <a:ea typeface="+mn-ea"/>
                <a:cs typeface="+mn-cs"/>
                <a:sym typeface="Arial"/>
              </a:defRPr>
            </a:pPr>
            <a:r>
              <a:t>Upload or take your own photo right from your mobile device</a:t>
            </a:r>
          </a:p>
          <a:p>
            <a:pPr>
              <a:defRPr sz="1600">
                <a:latin typeface="+mn-lt"/>
                <a:ea typeface="+mn-ea"/>
                <a:cs typeface="+mn-cs"/>
                <a:sym typeface="Arial"/>
              </a:defRPr>
            </a:pPr>
            <a:endParaRPr/>
          </a:p>
          <a:p>
            <a:pPr marL="140367" indent="-140367">
              <a:buSzPct val="100000"/>
              <a:buChar char="•"/>
              <a:defRPr sz="1600">
                <a:latin typeface="+mn-lt"/>
                <a:ea typeface="+mn-ea"/>
                <a:cs typeface="+mn-cs"/>
                <a:sym typeface="Arial"/>
              </a:defRPr>
            </a:pPr>
            <a:r>
              <a:t>Glide integrates well with mobile devices, giving the users the ability to easily snap and upload a photo from their phone’s camera</a:t>
            </a:r>
          </a:p>
        </p:txBody>
      </p:sp>
      <p:pic>
        <p:nvPicPr>
          <p:cNvPr id="256" name="AddFlowers.gif" descr="AddFlowers.gif"/>
          <p:cNvPicPr>
            <a:picLocks/>
          </p:cNvPicPr>
          <p:nvPr/>
        </p:nvPicPr>
        <p:blipFill>
          <a:blip r:embed="rId3"/>
          <a:stretch>
            <a:fillRect/>
          </a:stretch>
        </p:blipFill>
        <p:spPr>
          <a:xfrm>
            <a:off x="6233369" y="1038211"/>
            <a:ext cx="2331880" cy="5040742"/>
          </a:xfrm>
          <a:prstGeom prst="rect">
            <a:avLst/>
          </a:prstGeom>
          <a:ln>
            <a:solidFill>
              <a:srgbClr val="000000"/>
            </a:solidFill>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Google Shape;191;p26"/>
          <p:cNvSpPr txBox="1">
            <a:spLocks noGrp="1"/>
          </p:cNvSpPr>
          <p:nvPr>
            <p:ph type="title"/>
          </p:nvPr>
        </p:nvSpPr>
        <p:spPr>
          <a:xfrm>
            <a:off x="844424" y="563325"/>
            <a:ext cx="6247503" cy="1143301"/>
          </a:xfrm>
          <a:prstGeom prst="rect">
            <a:avLst/>
          </a:prstGeom>
        </p:spPr>
        <p:txBody>
          <a:bodyPr/>
          <a:lstStyle/>
          <a:p>
            <a:r>
              <a:t>Growers - Fulfill a Preorder</a:t>
            </a:r>
          </a:p>
        </p:txBody>
      </p:sp>
      <p:sp>
        <p:nvSpPr>
          <p:cNvPr id="261" name="Google Shape;192;p26"/>
          <p:cNvSpPr txBox="1">
            <a:spLocks noGrp="1"/>
          </p:cNvSpPr>
          <p:nvPr>
            <p:ph type="sldNum" sz="quarter" idx="4294967295"/>
          </p:nvPr>
        </p:nvSpPr>
        <p:spPr>
          <a:xfrm>
            <a:off x="8664217" y="6333135"/>
            <a:ext cx="365064"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15</a:t>
            </a:fld>
            <a:endParaRPr/>
          </a:p>
        </p:txBody>
      </p:sp>
      <p:sp>
        <p:nvSpPr>
          <p:cNvPr id="262" name="Google Shape;193;p26"/>
          <p:cNvSpPr txBox="1">
            <a:spLocks noGrp="1"/>
          </p:cNvSpPr>
          <p:nvPr>
            <p:ph type="body" sz="quarter" idx="1"/>
          </p:nvPr>
        </p:nvSpPr>
        <p:spPr>
          <a:xfrm>
            <a:off x="331511" y="1618893"/>
            <a:ext cx="5642123" cy="1366193"/>
          </a:xfrm>
          <a:prstGeom prst="rect">
            <a:avLst/>
          </a:prstGeom>
        </p:spPr>
        <p:txBody>
          <a:bodyPr/>
          <a:lstStyle>
            <a:lvl1pPr marL="0" indent="0" defTabSz="548640">
              <a:lnSpc>
                <a:spcPct val="115000"/>
              </a:lnSpc>
              <a:spcBef>
                <a:spcPts val="0"/>
              </a:spcBef>
              <a:buSzTx/>
              <a:buNone/>
              <a:defRPr sz="1600" b="1"/>
            </a:lvl1pPr>
          </a:lstStyle>
          <a:p>
            <a:r>
              <a:t>Once a Farmer is ready to prep for the upcoming market day, they can easily view upcoming preorders and mark each order as “fulfilled” as its packed.</a:t>
            </a:r>
          </a:p>
        </p:txBody>
      </p:sp>
      <p:sp>
        <p:nvSpPr>
          <p:cNvPr id="263" name="Only orders from upcoming market day are displayed…"/>
          <p:cNvSpPr txBox="1"/>
          <p:nvPr/>
        </p:nvSpPr>
        <p:spPr>
          <a:xfrm>
            <a:off x="567730" y="2987405"/>
            <a:ext cx="4703025" cy="20507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marL="140367" indent="-140367">
              <a:buSzPct val="100000"/>
              <a:buChar char="•"/>
              <a:defRPr sz="1600">
                <a:latin typeface="+mn-lt"/>
                <a:ea typeface="+mn-ea"/>
                <a:cs typeface="+mn-cs"/>
                <a:sym typeface="Arial"/>
              </a:defRPr>
            </a:pPr>
            <a:r>
              <a:t>Only orders from upcoming market day are displayed</a:t>
            </a:r>
          </a:p>
          <a:p>
            <a:pPr>
              <a:defRPr sz="1600">
                <a:latin typeface="+mn-lt"/>
                <a:ea typeface="+mn-ea"/>
                <a:cs typeface="+mn-cs"/>
                <a:sym typeface="Arial"/>
              </a:defRPr>
            </a:pPr>
            <a:endParaRPr/>
          </a:p>
          <a:p>
            <a:pPr marL="140367" indent="-140367">
              <a:buSzPct val="100000"/>
              <a:buChar char="•"/>
              <a:defRPr sz="1600">
                <a:latin typeface="+mn-lt"/>
                <a:ea typeface="+mn-ea"/>
                <a:cs typeface="+mn-cs"/>
                <a:sym typeface="Arial"/>
              </a:defRPr>
            </a:pPr>
            <a:r>
              <a:t>Pre-orders can be filtered and sorted by specific farmers</a:t>
            </a:r>
          </a:p>
          <a:p>
            <a:pPr>
              <a:defRPr sz="1600">
                <a:latin typeface="+mn-lt"/>
                <a:ea typeface="+mn-ea"/>
                <a:cs typeface="+mn-cs"/>
                <a:sym typeface="Arial"/>
              </a:defRPr>
            </a:pPr>
            <a:endParaRPr/>
          </a:p>
          <a:p>
            <a:pPr marL="140367" indent="-140367">
              <a:buSzPct val="100000"/>
              <a:buChar char="•"/>
              <a:defRPr sz="1600">
                <a:latin typeface="+mn-lt"/>
                <a:ea typeface="+mn-ea"/>
                <a:cs typeface="+mn-cs"/>
                <a:sym typeface="Arial"/>
              </a:defRPr>
            </a:pPr>
            <a:r>
              <a:t>Once a specific pre-order as marked as “fulfilled”, the order is placed in the “Past Orders” section of the app</a:t>
            </a:r>
          </a:p>
        </p:txBody>
      </p:sp>
      <p:pic>
        <p:nvPicPr>
          <p:cNvPr id="264" name="FulfillOrder.gif" descr="FulfillOrder.gif"/>
          <p:cNvPicPr>
            <a:picLocks/>
          </p:cNvPicPr>
          <p:nvPr/>
        </p:nvPicPr>
        <p:blipFill>
          <a:blip r:embed="rId3"/>
          <a:stretch>
            <a:fillRect/>
          </a:stretch>
        </p:blipFill>
        <p:spPr>
          <a:xfrm>
            <a:off x="6182388" y="1060578"/>
            <a:ext cx="2398632" cy="5185042"/>
          </a:xfrm>
          <a:prstGeom prst="rect">
            <a:avLst/>
          </a:prstGeom>
          <a:ln>
            <a:solidFill>
              <a:srgbClr val="000000"/>
            </a:solidFill>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Google Shape;191;p26"/>
          <p:cNvSpPr txBox="1">
            <a:spLocks noGrp="1"/>
          </p:cNvSpPr>
          <p:nvPr>
            <p:ph type="title"/>
          </p:nvPr>
        </p:nvSpPr>
        <p:spPr>
          <a:xfrm>
            <a:off x="844424" y="563325"/>
            <a:ext cx="6247503" cy="1143301"/>
          </a:xfrm>
          <a:prstGeom prst="rect">
            <a:avLst/>
          </a:prstGeom>
        </p:spPr>
        <p:txBody>
          <a:bodyPr/>
          <a:lstStyle/>
          <a:p>
            <a:r>
              <a:t>Growers - Review Past Orders</a:t>
            </a:r>
          </a:p>
        </p:txBody>
      </p:sp>
      <p:sp>
        <p:nvSpPr>
          <p:cNvPr id="269" name="Google Shape;192;p26"/>
          <p:cNvSpPr txBox="1">
            <a:spLocks noGrp="1"/>
          </p:cNvSpPr>
          <p:nvPr>
            <p:ph type="sldNum" sz="quarter" idx="4294967295"/>
          </p:nvPr>
        </p:nvSpPr>
        <p:spPr>
          <a:xfrm>
            <a:off x="8664217" y="6333135"/>
            <a:ext cx="365064"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16</a:t>
            </a:fld>
            <a:endParaRPr/>
          </a:p>
        </p:txBody>
      </p:sp>
      <p:sp>
        <p:nvSpPr>
          <p:cNvPr id="270" name="Google Shape;193;p26"/>
          <p:cNvSpPr txBox="1">
            <a:spLocks noGrp="1"/>
          </p:cNvSpPr>
          <p:nvPr>
            <p:ph type="body" sz="quarter" idx="1"/>
          </p:nvPr>
        </p:nvSpPr>
        <p:spPr>
          <a:xfrm>
            <a:off x="331511" y="1618893"/>
            <a:ext cx="5642123" cy="1366193"/>
          </a:xfrm>
          <a:prstGeom prst="rect">
            <a:avLst/>
          </a:prstGeom>
        </p:spPr>
        <p:txBody>
          <a:bodyPr/>
          <a:lstStyle>
            <a:lvl1pPr marL="0" indent="0" defTabSz="557783">
              <a:lnSpc>
                <a:spcPct val="115000"/>
              </a:lnSpc>
              <a:spcBef>
                <a:spcPts val="0"/>
              </a:spcBef>
              <a:buSzTx/>
              <a:buNone/>
              <a:defRPr sz="1600" b="1"/>
            </a:lvl1pPr>
          </a:lstStyle>
          <a:p>
            <a:r>
              <a:t>Once a Farmer has already fulfilled the order, they can review all past orders right from the Glide web app</a:t>
            </a:r>
          </a:p>
        </p:txBody>
      </p:sp>
      <p:sp>
        <p:nvSpPr>
          <p:cNvPr id="271" name="Farmers can easily sort and filter by specific information, including the buyer’s personal information…"/>
          <p:cNvSpPr txBox="1"/>
          <p:nvPr/>
        </p:nvSpPr>
        <p:spPr>
          <a:xfrm>
            <a:off x="567730" y="2987405"/>
            <a:ext cx="4703025" cy="22793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marL="140367" indent="-140367">
              <a:buSzPct val="100000"/>
              <a:buChar char="•"/>
              <a:defRPr sz="1600">
                <a:latin typeface="+mn-lt"/>
                <a:ea typeface="+mn-ea"/>
                <a:cs typeface="+mn-cs"/>
                <a:sym typeface="Arial"/>
              </a:defRPr>
            </a:pPr>
            <a:r>
              <a:t>Farmers can easily sort and filter by specific information, including the buyer’s personal information </a:t>
            </a:r>
          </a:p>
          <a:p>
            <a:pPr>
              <a:defRPr sz="1600">
                <a:latin typeface="+mn-lt"/>
                <a:ea typeface="+mn-ea"/>
                <a:cs typeface="+mn-cs"/>
                <a:sym typeface="Arial"/>
              </a:defRPr>
            </a:pPr>
            <a:endParaRPr/>
          </a:p>
          <a:p>
            <a:pPr marL="140367" indent="-140367">
              <a:buSzPct val="100000"/>
              <a:buChar char="•"/>
              <a:defRPr sz="1600">
                <a:latin typeface="+mn-lt"/>
                <a:ea typeface="+mn-ea"/>
                <a:cs typeface="+mn-cs"/>
                <a:sym typeface="Arial"/>
              </a:defRPr>
            </a:pPr>
            <a:r>
              <a:t>Farmers can easily copy an existing order’s flower details, and add it as pre-order for the upcoming market days</a:t>
            </a:r>
          </a:p>
          <a:p>
            <a:pPr>
              <a:defRPr sz="1600">
                <a:latin typeface="+mn-lt"/>
                <a:ea typeface="+mn-ea"/>
                <a:cs typeface="+mn-cs"/>
                <a:sym typeface="Arial"/>
              </a:defRPr>
            </a:pPr>
            <a:endParaRPr/>
          </a:p>
          <a:p>
            <a:pPr marL="140367" indent="-140367">
              <a:buSzPct val="100000"/>
              <a:buChar char="•"/>
              <a:defRPr sz="1600">
                <a:latin typeface="+mn-lt"/>
                <a:ea typeface="+mn-ea"/>
                <a:cs typeface="+mn-cs"/>
                <a:sym typeface="Arial"/>
              </a:defRPr>
            </a:pPr>
            <a:r>
              <a:t>Farmers can easily communicate with buyers right from the Past Orders section</a:t>
            </a:r>
          </a:p>
        </p:txBody>
      </p:sp>
      <p:pic>
        <p:nvPicPr>
          <p:cNvPr id="272" name="PastOrders.gif" descr="PastOrders.gif"/>
          <p:cNvPicPr>
            <a:picLocks/>
          </p:cNvPicPr>
          <p:nvPr/>
        </p:nvPicPr>
        <p:blipFill>
          <a:blip r:embed="rId3"/>
          <a:stretch>
            <a:fillRect/>
          </a:stretch>
        </p:blipFill>
        <p:spPr>
          <a:xfrm>
            <a:off x="6163909" y="1332897"/>
            <a:ext cx="2315077" cy="5004423"/>
          </a:xfrm>
          <a:prstGeom prst="rect">
            <a:avLst/>
          </a:prstGeom>
          <a:ln>
            <a:solidFill>
              <a:srgbClr val="000000"/>
            </a:solidFill>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Google Shape;191;p26"/>
          <p:cNvSpPr txBox="1">
            <a:spLocks noGrp="1"/>
          </p:cNvSpPr>
          <p:nvPr>
            <p:ph type="title"/>
          </p:nvPr>
        </p:nvSpPr>
        <p:spPr>
          <a:xfrm>
            <a:off x="844424" y="563325"/>
            <a:ext cx="6247503" cy="1143301"/>
          </a:xfrm>
          <a:prstGeom prst="rect">
            <a:avLst/>
          </a:prstGeom>
        </p:spPr>
        <p:txBody>
          <a:bodyPr/>
          <a:lstStyle/>
          <a:p>
            <a:r>
              <a:t>Buyers - View a Farm’s Information</a:t>
            </a:r>
          </a:p>
        </p:txBody>
      </p:sp>
      <p:sp>
        <p:nvSpPr>
          <p:cNvPr id="277" name="Google Shape;192;p26"/>
          <p:cNvSpPr txBox="1">
            <a:spLocks noGrp="1"/>
          </p:cNvSpPr>
          <p:nvPr>
            <p:ph type="sldNum" sz="quarter" idx="4294967295"/>
          </p:nvPr>
        </p:nvSpPr>
        <p:spPr>
          <a:xfrm>
            <a:off x="8664217" y="6333135"/>
            <a:ext cx="365064"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17</a:t>
            </a:fld>
            <a:endParaRPr/>
          </a:p>
        </p:txBody>
      </p:sp>
      <p:sp>
        <p:nvSpPr>
          <p:cNvPr id="278" name="Google Shape;193;p26"/>
          <p:cNvSpPr txBox="1">
            <a:spLocks noGrp="1"/>
          </p:cNvSpPr>
          <p:nvPr>
            <p:ph type="body" sz="quarter" idx="1"/>
          </p:nvPr>
        </p:nvSpPr>
        <p:spPr>
          <a:xfrm>
            <a:off x="3115714" y="1540292"/>
            <a:ext cx="5563594" cy="1743876"/>
          </a:xfrm>
          <a:prstGeom prst="rect">
            <a:avLst/>
          </a:prstGeom>
        </p:spPr>
        <p:txBody>
          <a:bodyPr/>
          <a:lstStyle>
            <a:lvl1pPr marL="0" indent="0" defTabSz="493776">
              <a:lnSpc>
                <a:spcPct val="115000"/>
              </a:lnSpc>
              <a:spcBef>
                <a:spcPts val="0"/>
              </a:spcBef>
              <a:buSzTx/>
              <a:buNone/>
              <a:defRPr sz="2200" b="1"/>
            </a:lvl1pPr>
          </a:lstStyle>
          <a:p>
            <a:r>
              <a:t>Potential buyers can view a farm’s information, including their location, website, and contact information.</a:t>
            </a:r>
          </a:p>
        </p:txBody>
      </p:sp>
      <p:sp>
        <p:nvSpPr>
          <p:cNvPr id="279" name="Learn more about the farm’s business and what they are about…"/>
          <p:cNvSpPr txBox="1"/>
          <p:nvPr/>
        </p:nvSpPr>
        <p:spPr>
          <a:xfrm>
            <a:off x="3115713" y="3151211"/>
            <a:ext cx="5563594" cy="13260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marL="140367" indent="-140367">
              <a:buSzPct val="100000"/>
              <a:buChar char="•"/>
              <a:defRPr sz="1800">
                <a:latin typeface="+mn-lt"/>
                <a:ea typeface="+mn-ea"/>
                <a:cs typeface="+mn-cs"/>
                <a:sym typeface="Arial"/>
              </a:defRPr>
            </a:pPr>
            <a:r>
              <a:t>Learn more about the farm’s business and what they are about</a:t>
            </a:r>
          </a:p>
          <a:p>
            <a:pPr>
              <a:defRPr sz="1800">
                <a:latin typeface="+mn-lt"/>
                <a:ea typeface="+mn-ea"/>
                <a:cs typeface="+mn-cs"/>
                <a:sym typeface="Arial"/>
              </a:defRPr>
            </a:pPr>
            <a:endParaRPr/>
          </a:p>
          <a:p>
            <a:pPr marL="140367" indent="-140367">
              <a:buSzPct val="100000"/>
              <a:buChar char="•"/>
              <a:defRPr sz="1800">
                <a:latin typeface="+mn-lt"/>
                <a:ea typeface="+mn-ea"/>
                <a:cs typeface="+mn-cs"/>
                <a:sym typeface="Arial"/>
              </a:defRPr>
            </a:pPr>
            <a:r>
              <a:t>Easily connect with a farm through phone, e-mail, or even social networking</a:t>
            </a:r>
          </a:p>
        </p:txBody>
      </p:sp>
      <p:pic>
        <p:nvPicPr>
          <p:cNvPr id="280" name="FarmInfo.gif" descr="FarmInfo.gif"/>
          <p:cNvPicPr>
            <a:picLocks/>
          </p:cNvPicPr>
          <p:nvPr/>
        </p:nvPicPr>
        <p:blipFill>
          <a:blip r:embed="rId3"/>
          <a:stretch>
            <a:fillRect/>
          </a:stretch>
        </p:blipFill>
        <p:spPr>
          <a:xfrm>
            <a:off x="599876" y="1563203"/>
            <a:ext cx="2100683" cy="4540971"/>
          </a:xfrm>
          <a:prstGeom prst="rect">
            <a:avLst/>
          </a:prstGeom>
          <a:ln>
            <a:solidFill>
              <a:srgbClr val="000000"/>
            </a:solidFill>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Google Shape;191;p26"/>
          <p:cNvSpPr txBox="1">
            <a:spLocks noGrp="1"/>
          </p:cNvSpPr>
          <p:nvPr>
            <p:ph type="title"/>
          </p:nvPr>
        </p:nvSpPr>
        <p:spPr>
          <a:xfrm>
            <a:off x="844424" y="563325"/>
            <a:ext cx="6247503" cy="1143301"/>
          </a:xfrm>
          <a:prstGeom prst="rect">
            <a:avLst/>
          </a:prstGeom>
        </p:spPr>
        <p:txBody>
          <a:bodyPr/>
          <a:lstStyle/>
          <a:p>
            <a:r>
              <a:t>Buyers - Pre-order Flowers</a:t>
            </a:r>
          </a:p>
        </p:txBody>
      </p:sp>
      <p:sp>
        <p:nvSpPr>
          <p:cNvPr id="285" name="Google Shape;192;p26"/>
          <p:cNvSpPr txBox="1">
            <a:spLocks noGrp="1"/>
          </p:cNvSpPr>
          <p:nvPr>
            <p:ph type="sldNum" sz="quarter" idx="4294967295"/>
          </p:nvPr>
        </p:nvSpPr>
        <p:spPr>
          <a:xfrm>
            <a:off x="8664217" y="6333135"/>
            <a:ext cx="365064"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18</a:t>
            </a:fld>
            <a:endParaRPr/>
          </a:p>
        </p:txBody>
      </p:sp>
      <p:sp>
        <p:nvSpPr>
          <p:cNvPr id="286" name="Google Shape;193;p26"/>
          <p:cNvSpPr txBox="1">
            <a:spLocks noGrp="1"/>
          </p:cNvSpPr>
          <p:nvPr>
            <p:ph type="body" sz="quarter" idx="1"/>
          </p:nvPr>
        </p:nvSpPr>
        <p:spPr>
          <a:xfrm>
            <a:off x="3435780" y="1514091"/>
            <a:ext cx="5563594" cy="1619785"/>
          </a:xfrm>
          <a:prstGeom prst="rect">
            <a:avLst/>
          </a:prstGeom>
        </p:spPr>
        <p:txBody>
          <a:bodyPr/>
          <a:lstStyle>
            <a:lvl1pPr marL="0" indent="0" defTabSz="740662">
              <a:lnSpc>
                <a:spcPct val="115000"/>
              </a:lnSpc>
              <a:spcBef>
                <a:spcPts val="0"/>
              </a:spcBef>
              <a:buSzTx/>
              <a:buNone/>
              <a:defRPr sz="1900" b="1"/>
            </a:lvl1pPr>
          </a:lstStyle>
          <a:p>
            <a:r>
              <a:t>Buyers can easily view an upcoming Market Day’s flower inventory right from the web app</a:t>
            </a:r>
          </a:p>
        </p:txBody>
      </p:sp>
      <p:sp>
        <p:nvSpPr>
          <p:cNvPr id="287" name="Easily select a flowers quantity, where it will be picked up, and any other important information that may be important for the farmer…"/>
          <p:cNvSpPr txBox="1"/>
          <p:nvPr/>
        </p:nvSpPr>
        <p:spPr>
          <a:xfrm>
            <a:off x="3435780" y="2701864"/>
            <a:ext cx="5563594" cy="18594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marL="140367" indent="-140367">
              <a:buSzPct val="100000"/>
              <a:buChar char="•"/>
              <a:defRPr sz="1800">
                <a:latin typeface="+mn-lt"/>
                <a:ea typeface="+mn-ea"/>
                <a:cs typeface="+mn-cs"/>
                <a:sym typeface="Arial"/>
              </a:defRPr>
            </a:pPr>
            <a:r>
              <a:t>Easily select a flowers quantity, where it will be picked up, and any other important information that may be important for the farmer</a:t>
            </a:r>
          </a:p>
          <a:p>
            <a:pPr>
              <a:defRPr sz="1800">
                <a:latin typeface="+mn-lt"/>
                <a:ea typeface="+mn-ea"/>
                <a:cs typeface="+mn-cs"/>
                <a:sym typeface="Arial"/>
              </a:defRPr>
            </a:pPr>
            <a:endParaRPr/>
          </a:p>
          <a:p>
            <a:pPr marL="140367" indent="-140367">
              <a:buSzPct val="100000"/>
              <a:buChar char="•"/>
              <a:defRPr sz="1800">
                <a:latin typeface="+mn-lt"/>
                <a:ea typeface="+mn-ea"/>
                <a:cs typeface="+mn-cs"/>
                <a:sym typeface="Arial"/>
              </a:defRPr>
            </a:pPr>
            <a:r>
              <a:t>Sort and filter by your favorite farms, as well as specific colors and flowers</a:t>
            </a:r>
          </a:p>
        </p:txBody>
      </p:sp>
      <p:pic>
        <p:nvPicPr>
          <p:cNvPr id="288" name="OrderFlowers.gif" descr="OrderFlowers.gif"/>
          <p:cNvPicPr>
            <a:picLocks/>
          </p:cNvPicPr>
          <p:nvPr/>
        </p:nvPicPr>
        <p:blipFill>
          <a:blip r:embed="rId3"/>
          <a:stretch>
            <a:fillRect/>
          </a:stretch>
        </p:blipFill>
        <p:spPr>
          <a:xfrm>
            <a:off x="574094" y="1510801"/>
            <a:ext cx="2390941" cy="5168414"/>
          </a:xfrm>
          <a:prstGeom prst="rect">
            <a:avLst/>
          </a:prstGeom>
          <a:ln>
            <a:solidFill>
              <a:srgbClr val="000000"/>
            </a:solidFill>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Google Shape;170;p24"/>
          <p:cNvSpPr txBox="1">
            <a:spLocks noGrp="1"/>
          </p:cNvSpPr>
          <p:nvPr>
            <p:ph type="title"/>
          </p:nvPr>
        </p:nvSpPr>
        <p:spPr>
          <a:xfrm>
            <a:off x="796934" y="858248"/>
            <a:ext cx="3226803" cy="728402"/>
          </a:xfrm>
          <a:prstGeom prst="rect">
            <a:avLst/>
          </a:prstGeom>
        </p:spPr>
        <p:txBody>
          <a:bodyPr/>
          <a:lstStyle/>
          <a:p>
            <a:pPr defTabSz="402336">
              <a:defRPr sz="1700"/>
            </a:pPr>
            <a:r>
              <a:t>What’s Next</a:t>
            </a:r>
          </a:p>
          <a:p>
            <a:pPr defTabSz="402336">
              <a:defRPr sz="1700">
                <a:solidFill>
                  <a:schemeClr val="accent1"/>
                </a:solidFill>
              </a:defRPr>
            </a:pPr>
            <a:r>
              <a:t>Other Glide Features</a:t>
            </a:r>
          </a:p>
        </p:txBody>
      </p:sp>
      <p:sp>
        <p:nvSpPr>
          <p:cNvPr id="293" name="Google Shape;171;p24"/>
          <p:cNvSpPr txBox="1">
            <a:spLocks noGrp="1"/>
          </p:cNvSpPr>
          <p:nvPr>
            <p:ph type="sldNum" sz="quarter" idx="4294967295"/>
          </p:nvPr>
        </p:nvSpPr>
        <p:spPr>
          <a:xfrm>
            <a:off x="8664217" y="6333135"/>
            <a:ext cx="365064"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294" name="Group Level Filtering - Create a group for Farmers/Seller accounts, which will give specific users access to more private sections within the app (Past Orders, Current Orders)…"/>
          <p:cNvSpPr txBox="1"/>
          <p:nvPr/>
        </p:nvSpPr>
        <p:spPr>
          <a:xfrm>
            <a:off x="351993" y="1893250"/>
            <a:ext cx="8596004" cy="36009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defRPr sz="1800" b="1">
                <a:latin typeface="+mn-lt"/>
                <a:ea typeface="+mn-ea"/>
                <a:cs typeface="+mn-cs"/>
                <a:sym typeface="Arial"/>
              </a:defRPr>
            </a:pPr>
            <a:r>
              <a:rPr dirty="0"/>
              <a:t>Group Level Filtering </a:t>
            </a:r>
            <a:r>
              <a:rPr b="0" dirty="0"/>
              <a:t>- Create a group for Farmers/Seller accounts, which will give specific users access to more private sections within the app (Past Orders, Current Orders)</a:t>
            </a:r>
          </a:p>
          <a:p>
            <a:pPr>
              <a:defRPr sz="1800">
                <a:latin typeface="+mn-lt"/>
                <a:ea typeface="+mn-ea"/>
                <a:cs typeface="+mn-cs"/>
                <a:sym typeface="Arial"/>
              </a:defRPr>
            </a:pPr>
            <a:endParaRPr b="0" dirty="0"/>
          </a:p>
          <a:p>
            <a:pPr>
              <a:defRPr sz="1800" b="1">
                <a:latin typeface="+mn-lt"/>
                <a:ea typeface="+mn-ea"/>
                <a:cs typeface="+mn-cs"/>
                <a:sym typeface="Arial"/>
              </a:defRPr>
            </a:pPr>
            <a:r>
              <a:rPr dirty="0"/>
              <a:t>User Specific Filtering</a:t>
            </a:r>
            <a:r>
              <a:rPr b="0" dirty="0"/>
              <a:t> - Specifically associate accounts with certain farms within Glide, which can be used to limit order information to only that specific farm’s accounts</a:t>
            </a:r>
          </a:p>
          <a:p>
            <a:pPr>
              <a:defRPr sz="1800">
                <a:latin typeface="+mn-lt"/>
                <a:ea typeface="+mn-ea"/>
                <a:cs typeface="+mn-cs"/>
                <a:sym typeface="Arial"/>
              </a:defRPr>
            </a:pPr>
            <a:endParaRPr b="0" dirty="0"/>
          </a:p>
          <a:p>
            <a:pPr>
              <a:defRPr sz="1800" b="1">
                <a:latin typeface="+mn-lt"/>
                <a:ea typeface="+mn-ea"/>
                <a:cs typeface="+mn-cs"/>
                <a:sym typeface="Arial"/>
              </a:defRPr>
            </a:pPr>
            <a:r>
              <a:rPr dirty="0"/>
              <a:t>In-App Messaging</a:t>
            </a:r>
            <a:r>
              <a:rPr b="0" dirty="0"/>
              <a:t> - Creates a centralized way for growers and buyers to communicate and address any issues with  specific pre-orders within Glide.</a:t>
            </a:r>
          </a:p>
          <a:p>
            <a:pPr>
              <a:defRPr sz="1800">
                <a:latin typeface="+mn-lt"/>
                <a:ea typeface="+mn-ea"/>
                <a:cs typeface="+mn-cs"/>
                <a:sym typeface="Arial"/>
              </a:defRPr>
            </a:pPr>
            <a:r>
              <a:rPr dirty="0"/>
              <a:t> </a:t>
            </a:r>
          </a:p>
          <a:p>
            <a:pPr>
              <a:defRPr sz="1800" b="1">
                <a:latin typeface="+mn-lt"/>
                <a:ea typeface="+mn-ea"/>
                <a:cs typeface="+mn-cs"/>
                <a:sym typeface="Arial"/>
              </a:defRPr>
            </a:pPr>
            <a:r>
              <a:rPr dirty="0"/>
              <a:t>Tablet Optimization</a:t>
            </a:r>
            <a:r>
              <a:rPr b="0" dirty="0"/>
              <a:t> - With the purchase of Glide Pro, the MFGC web app can be optimized for tablet performance.</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Google Shape;85;p16"/>
          <p:cNvSpPr txBox="1">
            <a:spLocks noGrp="1"/>
          </p:cNvSpPr>
          <p:nvPr>
            <p:ph type="title"/>
          </p:nvPr>
        </p:nvSpPr>
        <p:spPr>
          <a:xfrm>
            <a:off x="844382" y="372833"/>
            <a:ext cx="7636200" cy="5769904"/>
          </a:xfrm>
          <a:prstGeom prst="rect">
            <a:avLst/>
          </a:prstGeom>
        </p:spPr>
        <p:txBody>
          <a:bodyPr/>
          <a:lstStyle/>
          <a:p>
            <a:pPr>
              <a:lnSpc>
                <a:spcPct val="115000"/>
              </a:lnSpc>
            </a:pPr>
            <a:r>
              <a:rPr dirty="0"/>
              <a:t>Where we last left off…</a:t>
            </a:r>
            <a:endParaRPr sz="1800" b="0" dirty="0"/>
          </a:p>
          <a:p>
            <a:pPr>
              <a:lnSpc>
                <a:spcPct val="115000"/>
              </a:lnSpc>
              <a:defRPr sz="1400" b="0"/>
            </a:pPr>
            <a:endParaRPr sz="1800" b="0" dirty="0"/>
          </a:p>
          <a:p>
            <a:pPr>
              <a:lnSpc>
                <a:spcPct val="115000"/>
              </a:lnSpc>
              <a:defRPr sz="2400" b="0"/>
            </a:pPr>
            <a:r>
              <a:rPr lang="en-US" dirty="0"/>
              <a:t>The Garden State Flower Cooperative r</a:t>
            </a:r>
            <a:r>
              <a:rPr dirty="0"/>
              <a:t>equested an evaluation in order to optimize their pre-ordering process for their weekly markets. Currently, the pre-order process has been taking place via a Google Sheet where farmers input their inventory, inventory is compiled, and then florists place their pre-orders by filling out their respective columns. After conducting some preliminary user experience research, there had to be something better…</a:t>
            </a:r>
            <a:endParaRPr sz="1800" dirty="0"/>
          </a:p>
          <a:p>
            <a:pPr>
              <a:lnSpc>
                <a:spcPct val="115000"/>
              </a:lnSpc>
              <a:defRPr sz="1800" b="0"/>
            </a:pPr>
            <a:r>
              <a:rPr dirty="0"/>
              <a:t> </a:t>
            </a:r>
          </a:p>
        </p:txBody>
      </p:sp>
      <p:sp>
        <p:nvSpPr>
          <p:cNvPr id="149" name="Google Shape;86;p16"/>
          <p:cNvSpPr txBox="1">
            <a:spLocks noGrp="1"/>
          </p:cNvSpPr>
          <p:nvPr>
            <p:ph type="sldNum" sz="quarter" idx="4294967295"/>
          </p:nvPr>
        </p:nvSpPr>
        <p:spPr>
          <a:xfrm>
            <a:off x="8748976" y="6333135"/>
            <a:ext cx="280306"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grpSp>
        <p:nvGrpSpPr>
          <p:cNvPr id="155" name="Google Shape;87;p16"/>
          <p:cNvGrpSpPr/>
          <p:nvPr/>
        </p:nvGrpSpPr>
        <p:grpSpPr>
          <a:xfrm>
            <a:off x="1655323" y="4925900"/>
            <a:ext cx="5833353" cy="1713404"/>
            <a:chOff x="0" y="0"/>
            <a:chExt cx="5833352" cy="1713402"/>
          </a:xfrm>
        </p:grpSpPr>
        <p:pic>
          <p:nvPicPr>
            <p:cNvPr id="150" name="Google Shape;88;p16" descr="Google Shape;88;p16"/>
            <p:cNvPicPr>
              <a:picLocks noChangeAspect="1"/>
            </p:cNvPicPr>
            <p:nvPr/>
          </p:nvPicPr>
          <p:blipFill>
            <a:blip r:embed="rId3"/>
            <a:stretch>
              <a:fillRect/>
            </a:stretch>
          </p:blipFill>
          <p:spPr>
            <a:xfrm>
              <a:off x="-1" y="352214"/>
              <a:ext cx="1378049" cy="1239631"/>
            </a:xfrm>
            <a:prstGeom prst="rect">
              <a:avLst/>
            </a:prstGeom>
            <a:ln w="12700" cap="flat">
              <a:noFill/>
              <a:miter lim="400000"/>
            </a:ln>
            <a:effectLst/>
          </p:spPr>
        </p:pic>
        <p:pic>
          <p:nvPicPr>
            <p:cNvPr id="151" name="Google Shape;89;p16" descr="Google Shape;89;p16"/>
            <p:cNvPicPr>
              <a:picLocks noChangeAspect="1"/>
            </p:cNvPicPr>
            <p:nvPr/>
          </p:nvPicPr>
          <p:blipFill>
            <a:blip r:embed="rId4"/>
            <a:stretch>
              <a:fillRect/>
            </a:stretch>
          </p:blipFill>
          <p:spPr>
            <a:xfrm>
              <a:off x="3714707" y="0"/>
              <a:ext cx="2118645" cy="1713403"/>
            </a:xfrm>
            <a:prstGeom prst="rect">
              <a:avLst/>
            </a:prstGeom>
            <a:ln w="12700" cap="flat">
              <a:noFill/>
              <a:miter lim="400000"/>
            </a:ln>
            <a:effectLst/>
          </p:spPr>
        </p:pic>
        <p:pic>
          <p:nvPicPr>
            <p:cNvPr id="152" name="Google Shape;90;p16" descr="Google Shape;90;p16"/>
            <p:cNvPicPr>
              <a:picLocks noChangeAspect="1"/>
            </p:cNvPicPr>
            <p:nvPr/>
          </p:nvPicPr>
          <p:blipFill>
            <a:blip r:embed="rId5"/>
            <a:stretch>
              <a:fillRect/>
            </a:stretch>
          </p:blipFill>
          <p:spPr>
            <a:xfrm>
              <a:off x="2099503" y="413754"/>
              <a:ext cx="1107487" cy="891444"/>
            </a:xfrm>
            <a:prstGeom prst="rect">
              <a:avLst/>
            </a:prstGeom>
            <a:ln w="12700" cap="flat">
              <a:noFill/>
              <a:miter lim="400000"/>
            </a:ln>
            <a:effectLst/>
          </p:spPr>
        </p:pic>
        <p:pic>
          <p:nvPicPr>
            <p:cNvPr id="153" name="Google Shape;91;p16" descr="Google Shape;91;p16"/>
            <p:cNvPicPr>
              <a:picLocks noChangeAspect="1"/>
            </p:cNvPicPr>
            <p:nvPr/>
          </p:nvPicPr>
          <p:blipFill>
            <a:blip r:embed="rId6"/>
            <a:stretch>
              <a:fillRect/>
            </a:stretch>
          </p:blipFill>
          <p:spPr>
            <a:xfrm rot="8986206">
              <a:off x="1480426" y="706699"/>
              <a:ext cx="625491" cy="548644"/>
            </a:xfrm>
            <a:prstGeom prst="rect">
              <a:avLst/>
            </a:prstGeom>
            <a:ln w="12700" cap="flat">
              <a:noFill/>
              <a:miter lim="400000"/>
            </a:ln>
            <a:effectLst/>
          </p:spPr>
        </p:pic>
        <p:pic>
          <p:nvPicPr>
            <p:cNvPr id="154" name="Google Shape;92;p16" descr="Google Shape;92;p16"/>
            <p:cNvPicPr>
              <a:picLocks noChangeAspect="1"/>
            </p:cNvPicPr>
            <p:nvPr/>
          </p:nvPicPr>
          <p:blipFill>
            <a:blip r:embed="rId6"/>
            <a:stretch>
              <a:fillRect/>
            </a:stretch>
          </p:blipFill>
          <p:spPr>
            <a:xfrm rot="7330276">
              <a:off x="3130300" y="770155"/>
              <a:ext cx="625494" cy="548644"/>
            </a:xfrm>
            <a:prstGeom prst="rect">
              <a:avLst/>
            </a:prstGeom>
            <a:ln w="12700" cap="flat">
              <a:noFill/>
              <a:miter lim="400000"/>
            </a:ln>
            <a:effectLst/>
          </p:spPr>
        </p:pic>
      </p:gr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D8F53-3C64-D4AD-D87A-76C3D613EFD1}"/>
              </a:ext>
            </a:extLst>
          </p:cNvPr>
          <p:cNvSpPr>
            <a:spLocks noGrp="1"/>
          </p:cNvSpPr>
          <p:nvPr>
            <p:ph type="title"/>
          </p:nvPr>
        </p:nvSpPr>
        <p:spPr>
          <a:xfrm>
            <a:off x="767255" y="456124"/>
            <a:ext cx="3226800" cy="1143300"/>
          </a:xfrm>
        </p:spPr>
        <p:txBody>
          <a:bodyPr/>
          <a:lstStyle/>
          <a:p>
            <a:r>
              <a:rPr lang="en-US" dirty="0"/>
              <a:t>Old Preorder System</a:t>
            </a:r>
          </a:p>
        </p:txBody>
      </p:sp>
      <p:sp>
        <p:nvSpPr>
          <p:cNvPr id="3" name="Text Placeholder 2">
            <a:extLst>
              <a:ext uri="{FF2B5EF4-FFF2-40B4-BE49-F238E27FC236}">
                <a16:creationId xmlns:a16="http://schemas.microsoft.com/office/drawing/2014/main" id="{47EE1FED-24E2-AB25-5473-838FE4B4CBF3}"/>
              </a:ext>
            </a:extLst>
          </p:cNvPr>
          <p:cNvSpPr>
            <a:spLocks noGrp="1"/>
          </p:cNvSpPr>
          <p:nvPr>
            <p:ph type="body" sz="half" idx="1"/>
          </p:nvPr>
        </p:nvSpPr>
        <p:spPr>
          <a:xfrm>
            <a:off x="767255" y="5654566"/>
            <a:ext cx="7609490" cy="830922"/>
          </a:xfrm>
        </p:spPr>
        <p:txBody>
          <a:bodyPr/>
          <a:lstStyle/>
          <a:p>
            <a:pPr marL="114300" indent="0">
              <a:buNone/>
            </a:pPr>
            <a:r>
              <a:rPr lang="en-US" dirty="0"/>
              <a:t>Previously, growers and buyers utilized a shared Google Sheet to add inventory and place preorders for the upcoming market day</a:t>
            </a:r>
          </a:p>
          <a:p>
            <a:endParaRPr lang="en-US" dirty="0"/>
          </a:p>
        </p:txBody>
      </p:sp>
      <p:pic>
        <p:nvPicPr>
          <p:cNvPr id="12" name="Picture 11">
            <a:extLst>
              <a:ext uri="{FF2B5EF4-FFF2-40B4-BE49-F238E27FC236}">
                <a16:creationId xmlns:a16="http://schemas.microsoft.com/office/drawing/2014/main" id="{3505EC59-B366-7D49-2523-AF09B28ED7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019" y="1481259"/>
            <a:ext cx="3830916" cy="3624600"/>
          </a:xfrm>
          <a:prstGeom prst="rect">
            <a:avLst/>
          </a:prstGeom>
        </p:spPr>
      </p:pic>
      <p:pic>
        <p:nvPicPr>
          <p:cNvPr id="8" name="Picture 7">
            <a:extLst>
              <a:ext uri="{FF2B5EF4-FFF2-40B4-BE49-F238E27FC236}">
                <a16:creationId xmlns:a16="http://schemas.microsoft.com/office/drawing/2014/main" id="{E9CD10E7-6959-81EF-3080-46D7A08056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1858" y="2860888"/>
            <a:ext cx="4449123" cy="2515853"/>
          </a:xfrm>
          <a:prstGeom prst="rect">
            <a:avLst/>
          </a:prstGeom>
        </p:spPr>
      </p:pic>
    </p:spTree>
    <p:extLst>
      <p:ext uri="{BB962C8B-B14F-4D97-AF65-F5344CB8AC3E}">
        <p14:creationId xmlns:p14="http://schemas.microsoft.com/office/powerpoint/2010/main" val="312708703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DD851-BCDD-1E6A-62B7-1654BC86E61C}"/>
              </a:ext>
            </a:extLst>
          </p:cNvPr>
          <p:cNvSpPr>
            <a:spLocks noGrp="1"/>
          </p:cNvSpPr>
          <p:nvPr>
            <p:ph type="title"/>
          </p:nvPr>
        </p:nvSpPr>
        <p:spPr/>
        <p:txBody>
          <a:bodyPr/>
          <a:lstStyle/>
          <a:p>
            <a:r>
              <a:rPr lang="en-US" dirty="0"/>
              <a:t>New Mobile Preorder</a:t>
            </a:r>
          </a:p>
        </p:txBody>
      </p:sp>
      <p:pic>
        <p:nvPicPr>
          <p:cNvPr id="5" name="Google Shape;181;p25" descr="Google Shape;181;p25">
            <a:extLst>
              <a:ext uri="{FF2B5EF4-FFF2-40B4-BE49-F238E27FC236}">
                <a16:creationId xmlns:a16="http://schemas.microsoft.com/office/drawing/2014/main" id="{4E9E3700-B3BC-5CA4-F809-D2D8C998BD4A}"/>
              </a:ext>
            </a:extLst>
          </p:cNvPr>
          <p:cNvPicPr>
            <a:picLocks noChangeAspect="1"/>
          </p:cNvPicPr>
          <p:nvPr/>
        </p:nvPicPr>
        <p:blipFill>
          <a:blip r:embed="rId2"/>
          <a:stretch>
            <a:fillRect/>
          </a:stretch>
        </p:blipFill>
        <p:spPr>
          <a:xfrm>
            <a:off x="451946" y="1737260"/>
            <a:ext cx="1916300" cy="4085699"/>
          </a:xfrm>
          <a:prstGeom prst="rect">
            <a:avLst/>
          </a:prstGeom>
          <a:ln w="12700">
            <a:miter lim="400000"/>
          </a:ln>
          <a:effectLst>
            <a:outerShdw blurRad="63500" dist="19050" dir="5400000" rotWithShape="0">
              <a:srgbClr val="000000">
                <a:alpha val="50000"/>
              </a:srgbClr>
            </a:outerShdw>
          </a:effectLst>
        </p:spPr>
      </p:pic>
      <p:pic>
        <p:nvPicPr>
          <p:cNvPr id="6" name="Google Shape;182;p25" descr="Google Shape;182;p25">
            <a:extLst>
              <a:ext uri="{FF2B5EF4-FFF2-40B4-BE49-F238E27FC236}">
                <a16:creationId xmlns:a16="http://schemas.microsoft.com/office/drawing/2014/main" id="{3A6298E8-89FA-5E53-E0C5-0F9CEA7AA7DE}"/>
              </a:ext>
            </a:extLst>
          </p:cNvPr>
          <p:cNvPicPr>
            <a:picLocks noChangeAspect="1"/>
          </p:cNvPicPr>
          <p:nvPr/>
        </p:nvPicPr>
        <p:blipFill>
          <a:blip r:embed="rId3"/>
          <a:stretch>
            <a:fillRect/>
          </a:stretch>
        </p:blipFill>
        <p:spPr>
          <a:xfrm>
            <a:off x="2548766" y="1706633"/>
            <a:ext cx="1916289" cy="4085679"/>
          </a:xfrm>
          <a:prstGeom prst="rect">
            <a:avLst/>
          </a:prstGeom>
          <a:ln w="12700">
            <a:miter lim="400000"/>
          </a:ln>
          <a:effectLst>
            <a:outerShdw blurRad="63500" dist="19050" dir="5400000" rotWithShape="0">
              <a:srgbClr val="000000">
                <a:alpha val="50000"/>
              </a:srgbClr>
            </a:outerShdw>
          </a:effectLst>
        </p:spPr>
      </p:pic>
      <p:pic>
        <p:nvPicPr>
          <p:cNvPr id="7" name="Google Shape;183;p25" descr="Google Shape;183;p25">
            <a:extLst>
              <a:ext uri="{FF2B5EF4-FFF2-40B4-BE49-F238E27FC236}">
                <a16:creationId xmlns:a16="http://schemas.microsoft.com/office/drawing/2014/main" id="{F7A08EDE-840F-B747-4AEF-91720F1D4337}"/>
              </a:ext>
            </a:extLst>
          </p:cNvPr>
          <p:cNvPicPr>
            <a:picLocks noChangeAspect="1"/>
          </p:cNvPicPr>
          <p:nvPr/>
        </p:nvPicPr>
        <p:blipFill>
          <a:blip r:embed="rId4"/>
          <a:stretch>
            <a:fillRect/>
          </a:stretch>
        </p:blipFill>
        <p:spPr>
          <a:xfrm>
            <a:off x="4611264" y="1706636"/>
            <a:ext cx="1916290" cy="4085676"/>
          </a:xfrm>
          <a:prstGeom prst="rect">
            <a:avLst/>
          </a:prstGeom>
          <a:ln w="12700">
            <a:miter lim="400000"/>
          </a:ln>
          <a:effectLst>
            <a:outerShdw blurRad="63500" dist="19050" dir="5400000" rotWithShape="0">
              <a:srgbClr val="000000">
                <a:alpha val="50000"/>
              </a:srgbClr>
            </a:outerShdw>
          </a:effectLst>
        </p:spPr>
      </p:pic>
      <p:pic>
        <p:nvPicPr>
          <p:cNvPr id="8" name="Google Shape;184;p25" descr="Google Shape;184;p25">
            <a:extLst>
              <a:ext uri="{FF2B5EF4-FFF2-40B4-BE49-F238E27FC236}">
                <a16:creationId xmlns:a16="http://schemas.microsoft.com/office/drawing/2014/main" id="{2EEB5EC4-B50B-EC36-E2ED-80426DA091E1}"/>
              </a:ext>
            </a:extLst>
          </p:cNvPr>
          <p:cNvPicPr>
            <a:picLocks noChangeAspect="1"/>
          </p:cNvPicPr>
          <p:nvPr/>
        </p:nvPicPr>
        <p:blipFill>
          <a:blip r:embed="rId5"/>
          <a:stretch>
            <a:fillRect/>
          </a:stretch>
        </p:blipFill>
        <p:spPr>
          <a:xfrm>
            <a:off x="6673764" y="1706633"/>
            <a:ext cx="1916290" cy="4047254"/>
          </a:xfrm>
          <a:prstGeom prst="rect">
            <a:avLst/>
          </a:prstGeom>
          <a:ln w="12700">
            <a:miter lim="400000"/>
          </a:ln>
          <a:effectLst>
            <a:outerShdw blurRad="63500" dist="19050" dir="5400000" rotWithShape="0">
              <a:srgbClr val="000000">
                <a:alpha val="50000"/>
              </a:srgbClr>
            </a:outerShdw>
          </a:effectLst>
        </p:spPr>
      </p:pic>
    </p:spTree>
    <p:extLst>
      <p:ext uri="{BB962C8B-B14F-4D97-AF65-F5344CB8AC3E}">
        <p14:creationId xmlns:p14="http://schemas.microsoft.com/office/powerpoint/2010/main" val="77827462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Google Shape;159;p23"/>
          <p:cNvSpPr txBox="1">
            <a:spLocks noGrp="1"/>
          </p:cNvSpPr>
          <p:nvPr>
            <p:ph type="title"/>
          </p:nvPr>
        </p:nvSpPr>
        <p:spPr>
          <a:xfrm>
            <a:off x="844375" y="563325"/>
            <a:ext cx="5256703" cy="843472"/>
          </a:xfrm>
          <a:prstGeom prst="rect">
            <a:avLst/>
          </a:prstGeom>
        </p:spPr>
        <p:txBody>
          <a:bodyPr/>
          <a:lstStyle/>
          <a:p>
            <a:pPr defTabSz="365759">
              <a:defRPr sz="2300"/>
            </a:pPr>
            <a:r>
              <a:rPr dirty="0"/>
              <a:t>What We </a:t>
            </a:r>
            <a:r>
              <a:rPr dirty="0">
                <a:solidFill>
                  <a:schemeClr val="accent1"/>
                </a:solidFill>
              </a:rPr>
              <a:t>Recommended</a:t>
            </a:r>
          </a:p>
        </p:txBody>
      </p:sp>
      <p:sp>
        <p:nvSpPr>
          <p:cNvPr id="160" name="Google Shape;160;p23"/>
          <p:cNvSpPr txBox="1">
            <a:spLocks noGrp="1"/>
          </p:cNvSpPr>
          <p:nvPr>
            <p:ph type="sldNum" sz="quarter" idx="4294967295"/>
          </p:nvPr>
        </p:nvSpPr>
        <p:spPr>
          <a:xfrm>
            <a:off x="8748976" y="6333135"/>
            <a:ext cx="280306"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
        <p:nvSpPr>
          <p:cNvPr id="161" name="Google Shape;161;p23"/>
          <p:cNvSpPr txBox="1">
            <a:spLocks noGrp="1"/>
          </p:cNvSpPr>
          <p:nvPr>
            <p:ph type="body" idx="1"/>
          </p:nvPr>
        </p:nvSpPr>
        <p:spPr>
          <a:xfrm>
            <a:off x="1905899" y="1540149"/>
            <a:ext cx="6720600" cy="4374003"/>
          </a:xfrm>
          <a:prstGeom prst="rect">
            <a:avLst/>
          </a:prstGeom>
        </p:spPr>
        <p:txBody>
          <a:bodyPr/>
          <a:lstStyle/>
          <a:p>
            <a:pPr marL="0" indent="0">
              <a:lnSpc>
                <a:spcPct val="115000"/>
              </a:lnSpc>
              <a:spcBef>
                <a:spcPts val="0"/>
              </a:spcBef>
              <a:buSzTx/>
              <a:buNone/>
              <a:defRPr sz="2400" b="1"/>
            </a:pPr>
            <a:r>
              <a:t>Allow for photos to be included in the pre-order spreadsheet</a:t>
            </a:r>
          </a:p>
          <a:p>
            <a:pPr marL="0" indent="0">
              <a:lnSpc>
                <a:spcPct val="115000"/>
              </a:lnSpc>
              <a:spcBef>
                <a:spcPts val="0"/>
              </a:spcBef>
              <a:buSzTx/>
              <a:buNone/>
              <a:defRPr sz="2600" b="1"/>
            </a:pPr>
            <a:endParaRPr/>
          </a:p>
          <a:p>
            <a:pPr marL="0" indent="0">
              <a:lnSpc>
                <a:spcPct val="115000"/>
              </a:lnSpc>
              <a:spcBef>
                <a:spcPts val="0"/>
              </a:spcBef>
              <a:buSzTx/>
              <a:buNone/>
              <a:defRPr sz="2400" b="1"/>
            </a:pPr>
            <a:r>
              <a:t>Re-evaluate the pre-order timeline. </a:t>
            </a:r>
          </a:p>
          <a:p>
            <a:pPr marL="0" indent="0">
              <a:lnSpc>
                <a:spcPct val="115000"/>
              </a:lnSpc>
              <a:spcBef>
                <a:spcPts val="0"/>
              </a:spcBef>
              <a:buSzTx/>
              <a:buNone/>
              <a:defRPr sz="2600" b="1"/>
            </a:pPr>
            <a:endParaRPr/>
          </a:p>
          <a:p>
            <a:pPr marL="0" indent="0">
              <a:lnSpc>
                <a:spcPct val="115000"/>
              </a:lnSpc>
              <a:spcBef>
                <a:spcPts val="0"/>
              </a:spcBef>
              <a:buSzTx/>
              <a:buNone/>
              <a:defRPr sz="2400" b="1"/>
            </a:pPr>
            <a:r>
              <a:t>Support a mobile-friendly approach to the pre-order process. </a:t>
            </a:r>
          </a:p>
          <a:p>
            <a:pPr marL="0" indent="0">
              <a:lnSpc>
                <a:spcPct val="115000"/>
              </a:lnSpc>
              <a:spcBef>
                <a:spcPts val="0"/>
              </a:spcBef>
              <a:buSzTx/>
              <a:buNone/>
              <a:defRPr sz="2600" b="1"/>
            </a:pPr>
            <a:endParaRPr/>
          </a:p>
          <a:p>
            <a:pPr marL="0" indent="0">
              <a:lnSpc>
                <a:spcPct val="115000"/>
              </a:lnSpc>
              <a:spcBef>
                <a:spcPts val="0"/>
              </a:spcBef>
              <a:buSzTx/>
              <a:buNone/>
              <a:defRPr sz="2400" b="1"/>
            </a:pPr>
            <a:r>
              <a:t>Provide an advanced filtering functionality. </a:t>
            </a:r>
          </a:p>
        </p:txBody>
      </p:sp>
      <p:pic>
        <p:nvPicPr>
          <p:cNvPr id="162" name="Google Shape;162;p23" descr="Google Shape;162;p23"/>
          <p:cNvPicPr>
            <a:picLocks noChangeAspect="1"/>
          </p:cNvPicPr>
          <p:nvPr/>
        </p:nvPicPr>
        <p:blipFill>
          <a:blip r:embed="rId3"/>
          <a:stretch>
            <a:fillRect/>
          </a:stretch>
        </p:blipFill>
        <p:spPr>
          <a:xfrm>
            <a:off x="844393" y="1630425"/>
            <a:ext cx="829785" cy="703077"/>
          </a:xfrm>
          <a:prstGeom prst="rect">
            <a:avLst/>
          </a:prstGeom>
          <a:ln w="12700">
            <a:miter lim="400000"/>
          </a:ln>
        </p:spPr>
      </p:pic>
      <p:pic>
        <p:nvPicPr>
          <p:cNvPr id="163" name="Google Shape;163;p23" descr="Google Shape;163;p23"/>
          <p:cNvPicPr>
            <a:picLocks noChangeAspect="1"/>
          </p:cNvPicPr>
          <p:nvPr/>
        </p:nvPicPr>
        <p:blipFill>
          <a:blip r:embed="rId4"/>
          <a:stretch>
            <a:fillRect/>
          </a:stretch>
        </p:blipFill>
        <p:spPr>
          <a:xfrm>
            <a:off x="875825" y="2763647"/>
            <a:ext cx="919326" cy="795202"/>
          </a:xfrm>
          <a:prstGeom prst="rect">
            <a:avLst/>
          </a:prstGeom>
          <a:ln w="12700">
            <a:miter lim="400000"/>
          </a:ln>
        </p:spPr>
      </p:pic>
      <p:pic>
        <p:nvPicPr>
          <p:cNvPr id="164" name="Google Shape;164;p23" descr="Google Shape;164;p23"/>
          <p:cNvPicPr>
            <a:picLocks noChangeAspect="1"/>
          </p:cNvPicPr>
          <p:nvPr/>
        </p:nvPicPr>
        <p:blipFill>
          <a:blip r:embed="rId5"/>
          <a:stretch>
            <a:fillRect/>
          </a:stretch>
        </p:blipFill>
        <p:spPr>
          <a:xfrm>
            <a:off x="889174" y="3840538"/>
            <a:ext cx="829776" cy="742564"/>
          </a:xfrm>
          <a:prstGeom prst="rect">
            <a:avLst/>
          </a:prstGeom>
          <a:ln w="12700">
            <a:miter lim="400000"/>
          </a:ln>
        </p:spPr>
      </p:pic>
      <p:pic>
        <p:nvPicPr>
          <p:cNvPr id="165" name="Google Shape;165;p23" descr="Google Shape;165;p23"/>
          <p:cNvPicPr>
            <a:picLocks noChangeAspect="1"/>
          </p:cNvPicPr>
          <p:nvPr/>
        </p:nvPicPr>
        <p:blipFill>
          <a:blip r:embed="rId6"/>
          <a:stretch>
            <a:fillRect/>
          </a:stretch>
        </p:blipFill>
        <p:spPr>
          <a:xfrm>
            <a:off x="920596" y="4915701"/>
            <a:ext cx="829777" cy="689577"/>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Google Shape;179;p25"/>
          <p:cNvSpPr txBox="1">
            <a:spLocks noGrp="1"/>
          </p:cNvSpPr>
          <p:nvPr>
            <p:ph type="title"/>
          </p:nvPr>
        </p:nvSpPr>
        <p:spPr>
          <a:xfrm>
            <a:off x="844424" y="563333"/>
            <a:ext cx="3226803" cy="1143300"/>
          </a:xfrm>
          <a:prstGeom prst="rect">
            <a:avLst/>
          </a:prstGeom>
        </p:spPr>
        <p:txBody>
          <a:bodyPr/>
          <a:lstStyle/>
          <a:p>
            <a:r>
              <a:t>Enter:</a:t>
            </a:r>
            <a:br/>
            <a:r>
              <a:rPr>
                <a:solidFill>
                  <a:schemeClr val="accent1"/>
                </a:solidFill>
              </a:rPr>
              <a:t>Glide</a:t>
            </a:r>
          </a:p>
        </p:txBody>
      </p:sp>
      <p:sp>
        <p:nvSpPr>
          <p:cNvPr id="170" name="Google Shape;180;p25"/>
          <p:cNvSpPr txBox="1">
            <a:spLocks noGrp="1"/>
          </p:cNvSpPr>
          <p:nvPr>
            <p:ph type="sldNum" sz="quarter" idx="4294967295"/>
          </p:nvPr>
        </p:nvSpPr>
        <p:spPr>
          <a:xfrm>
            <a:off x="8748976" y="6333135"/>
            <a:ext cx="280306"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pic>
        <p:nvPicPr>
          <p:cNvPr id="171" name="Google Shape;181;p25" descr="Google Shape;181;p25"/>
          <p:cNvPicPr>
            <a:picLocks noChangeAspect="1"/>
          </p:cNvPicPr>
          <p:nvPr/>
        </p:nvPicPr>
        <p:blipFill>
          <a:blip r:embed="rId3"/>
          <a:stretch>
            <a:fillRect/>
          </a:stretch>
        </p:blipFill>
        <p:spPr>
          <a:xfrm>
            <a:off x="2040264" y="1717585"/>
            <a:ext cx="979626" cy="2088638"/>
          </a:xfrm>
          <a:prstGeom prst="rect">
            <a:avLst/>
          </a:prstGeom>
          <a:ln w="12700">
            <a:miter lim="400000"/>
          </a:ln>
          <a:effectLst>
            <a:outerShdw blurRad="63500" dist="19050" dir="5400000" rotWithShape="0">
              <a:srgbClr val="000000">
                <a:alpha val="50000"/>
              </a:srgbClr>
            </a:outerShdw>
          </a:effectLst>
        </p:spPr>
      </p:pic>
      <p:pic>
        <p:nvPicPr>
          <p:cNvPr id="172" name="Google Shape;182;p25" descr="Google Shape;182;p25"/>
          <p:cNvPicPr>
            <a:picLocks noChangeAspect="1"/>
          </p:cNvPicPr>
          <p:nvPr/>
        </p:nvPicPr>
        <p:blipFill>
          <a:blip r:embed="rId4"/>
          <a:stretch>
            <a:fillRect/>
          </a:stretch>
        </p:blipFill>
        <p:spPr>
          <a:xfrm>
            <a:off x="3300826" y="1706621"/>
            <a:ext cx="979620" cy="2088627"/>
          </a:xfrm>
          <a:prstGeom prst="rect">
            <a:avLst/>
          </a:prstGeom>
          <a:ln w="12700">
            <a:miter lim="400000"/>
          </a:ln>
          <a:effectLst>
            <a:outerShdw blurRad="63500" dist="19050" dir="5400000" rotWithShape="0">
              <a:srgbClr val="000000">
                <a:alpha val="50000"/>
              </a:srgbClr>
            </a:outerShdw>
          </a:effectLst>
        </p:spPr>
      </p:pic>
      <p:pic>
        <p:nvPicPr>
          <p:cNvPr id="173" name="Google Shape;183;p25" descr="Google Shape;183;p25"/>
          <p:cNvPicPr>
            <a:picLocks noChangeAspect="1"/>
          </p:cNvPicPr>
          <p:nvPr/>
        </p:nvPicPr>
        <p:blipFill>
          <a:blip r:embed="rId5"/>
          <a:stretch>
            <a:fillRect/>
          </a:stretch>
        </p:blipFill>
        <p:spPr>
          <a:xfrm>
            <a:off x="4519262" y="1706614"/>
            <a:ext cx="979621" cy="2088627"/>
          </a:xfrm>
          <a:prstGeom prst="rect">
            <a:avLst/>
          </a:prstGeom>
          <a:ln w="12700">
            <a:miter lim="400000"/>
          </a:ln>
          <a:effectLst>
            <a:outerShdw blurRad="63500" dist="19050" dir="5400000" rotWithShape="0">
              <a:srgbClr val="000000">
                <a:alpha val="50000"/>
              </a:srgbClr>
            </a:outerShdw>
          </a:effectLst>
        </p:spPr>
      </p:pic>
      <p:pic>
        <p:nvPicPr>
          <p:cNvPr id="174" name="Google Shape;184;p25" descr="Google Shape;184;p25"/>
          <p:cNvPicPr>
            <a:picLocks noChangeAspect="1"/>
          </p:cNvPicPr>
          <p:nvPr/>
        </p:nvPicPr>
        <p:blipFill>
          <a:blip r:embed="rId6"/>
          <a:stretch>
            <a:fillRect/>
          </a:stretch>
        </p:blipFill>
        <p:spPr>
          <a:xfrm>
            <a:off x="5773344" y="1716446"/>
            <a:ext cx="979621" cy="2068985"/>
          </a:xfrm>
          <a:prstGeom prst="rect">
            <a:avLst/>
          </a:prstGeom>
          <a:ln w="12700">
            <a:miter lim="400000"/>
          </a:ln>
          <a:effectLst>
            <a:outerShdw blurRad="63500" dist="19050" dir="5400000" rotWithShape="0">
              <a:srgbClr val="000000">
                <a:alpha val="50000"/>
              </a:srgbClr>
            </a:outerShdw>
          </a:effectLst>
        </p:spPr>
      </p:pic>
      <p:pic>
        <p:nvPicPr>
          <p:cNvPr id="175" name="Google Shape;185;p25" descr="Google Shape;185;p25"/>
          <p:cNvPicPr>
            <a:picLocks noChangeAspect="1"/>
          </p:cNvPicPr>
          <p:nvPr/>
        </p:nvPicPr>
        <p:blipFill>
          <a:blip r:embed="rId7"/>
          <a:stretch>
            <a:fillRect/>
          </a:stretch>
        </p:blipFill>
        <p:spPr>
          <a:xfrm>
            <a:off x="6455350" y="3508602"/>
            <a:ext cx="648395" cy="648395"/>
          </a:xfrm>
          <a:prstGeom prst="rect">
            <a:avLst/>
          </a:prstGeom>
          <a:ln w="12700">
            <a:miter lim="400000"/>
          </a:ln>
          <a:effectLst>
            <a:outerShdw blurRad="63500" dist="19050" dir="5400000" rotWithShape="0">
              <a:srgbClr val="000000">
                <a:alpha val="50000"/>
              </a:srgbClr>
            </a:outerShdw>
          </a:effectLst>
        </p:spPr>
      </p:pic>
      <p:sp>
        <p:nvSpPr>
          <p:cNvPr id="176" name="Google Shape;186;p25"/>
          <p:cNvSpPr txBox="1">
            <a:spLocks noGrp="1"/>
          </p:cNvSpPr>
          <p:nvPr>
            <p:ph type="body" sz="half" idx="4294967295"/>
          </p:nvPr>
        </p:nvSpPr>
        <p:spPr>
          <a:xfrm>
            <a:off x="835533" y="4084766"/>
            <a:ext cx="7465801" cy="2345702"/>
          </a:xfrm>
          <a:prstGeom prst="rect">
            <a:avLst/>
          </a:prstGeom>
        </p:spPr>
        <p:txBody>
          <a:bodyPr/>
          <a:lstStyle/>
          <a:p>
            <a:pPr marL="0" indent="0" defTabSz="886967">
              <a:buClr>
                <a:schemeClr val="accent1"/>
              </a:buClr>
              <a:buFont typeface="Helvetica"/>
              <a:defRPr sz="1700" b="1"/>
            </a:pPr>
            <a:r>
              <a:t>What is it? </a:t>
            </a:r>
          </a:p>
          <a:p>
            <a:pPr marL="0" indent="0" defTabSz="886967">
              <a:buClr>
                <a:schemeClr val="accent1"/>
              </a:buClr>
              <a:buFont typeface="Helvetica"/>
              <a:defRPr sz="1300"/>
            </a:pPr>
            <a:r>
              <a:t>Glide is an online service that creates visually stunning mobile web-apps by using Google Sheets as the information back-end. A live demo is available at: </a:t>
            </a:r>
            <a:r>
              <a:rPr u="sng">
                <a:solidFill>
                  <a:srgbClr val="0000FF"/>
                </a:solidFill>
                <a:uFill>
                  <a:solidFill>
                    <a:srgbClr val="0000FF"/>
                  </a:solidFill>
                </a:uFill>
                <a:hlinkClick r:id="rId8"/>
              </a:rPr>
              <a:t>https://akuev.glideapp.io/</a:t>
            </a:r>
          </a:p>
          <a:p>
            <a:pPr marL="0" indent="0" defTabSz="886967">
              <a:buClr>
                <a:schemeClr val="accent1"/>
              </a:buClr>
              <a:buFont typeface="Helvetica"/>
              <a:defRPr sz="1100"/>
            </a:pPr>
            <a:endParaRPr u="sng">
              <a:solidFill>
                <a:srgbClr val="0000FF"/>
              </a:solidFill>
              <a:uFill>
                <a:solidFill>
                  <a:srgbClr val="0000FF"/>
                </a:solidFill>
              </a:uFill>
              <a:hlinkClick r:id="rId8"/>
            </a:endParaRPr>
          </a:p>
          <a:p>
            <a:pPr marL="0" indent="0" defTabSz="886967">
              <a:buClr>
                <a:schemeClr val="accent1"/>
              </a:buClr>
              <a:buFont typeface="Helvetica"/>
              <a:defRPr sz="1700" b="1"/>
            </a:pPr>
            <a:r>
              <a:t>How much is it?</a:t>
            </a:r>
            <a:r>
              <a:rPr b="0"/>
              <a:t> </a:t>
            </a:r>
          </a:p>
          <a:p>
            <a:pPr marL="0" indent="0" defTabSz="886967">
              <a:buClr>
                <a:schemeClr val="accent1"/>
              </a:buClr>
              <a:buFont typeface="Helvetica"/>
              <a:defRPr sz="1300"/>
            </a:pPr>
            <a:r>
              <a:t>The pricing varies with it being free or twenty dollars a month.</a:t>
            </a:r>
          </a:p>
          <a:p>
            <a:pPr marL="0" indent="0" defTabSz="886967">
              <a:buClr>
                <a:schemeClr val="accent1"/>
              </a:buClr>
              <a:buFont typeface="Helvetica"/>
              <a:defRPr sz="1100"/>
            </a:pPr>
            <a:endParaRPr/>
          </a:p>
          <a:p>
            <a:pPr marL="0" indent="0" defTabSz="886967">
              <a:buClr>
                <a:schemeClr val="accent1"/>
              </a:buClr>
              <a:buFont typeface="Helvetica"/>
              <a:defRPr sz="1700" b="1"/>
            </a:pPr>
            <a:r>
              <a:t>What does it do?</a:t>
            </a:r>
            <a:r>
              <a:rPr b="0"/>
              <a:t> </a:t>
            </a:r>
          </a:p>
          <a:p>
            <a:pPr marL="0" indent="0" defTabSz="886967">
              <a:buClr>
                <a:schemeClr val="accent1"/>
              </a:buClr>
              <a:buFont typeface="Helvetica"/>
              <a:defRPr sz="1300"/>
            </a:pPr>
            <a:r>
              <a:t>Users can easily add, edit, or delete Google Sheets data right from Glide’s webapp. Specific users can even be given specific data entry rights to add, delete, or modify data</a:t>
            </a:r>
            <a:r>
              <a:rPr>
                <a:latin typeface="+mn-lt"/>
                <a:ea typeface="+mn-ea"/>
                <a:cs typeface="+mn-cs"/>
                <a:sym typeface="Arial"/>
              </a:rPr>
              <a:t>. </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Google Shape;159;p23"/>
          <p:cNvSpPr txBox="1">
            <a:spLocks noGrp="1"/>
          </p:cNvSpPr>
          <p:nvPr>
            <p:ph type="title"/>
          </p:nvPr>
        </p:nvSpPr>
        <p:spPr>
          <a:xfrm>
            <a:off x="844375" y="563325"/>
            <a:ext cx="5256703" cy="843472"/>
          </a:xfrm>
          <a:prstGeom prst="rect">
            <a:avLst/>
          </a:prstGeom>
        </p:spPr>
        <p:txBody>
          <a:bodyPr/>
          <a:lstStyle/>
          <a:p>
            <a:pPr defTabSz="365759">
              <a:defRPr sz="2300"/>
            </a:pPr>
            <a:r>
              <a:t>What was </a:t>
            </a:r>
            <a:r>
              <a:rPr>
                <a:solidFill>
                  <a:schemeClr val="accent1"/>
                </a:solidFill>
              </a:rPr>
              <a:t>Implemented</a:t>
            </a:r>
          </a:p>
        </p:txBody>
      </p:sp>
      <p:sp>
        <p:nvSpPr>
          <p:cNvPr id="181" name="Google Shape;160;p23"/>
          <p:cNvSpPr txBox="1">
            <a:spLocks noGrp="1"/>
          </p:cNvSpPr>
          <p:nvPr>
            <p:ph type="sldNum" sz="quarter" idx="4294967295"/>
          </p:nvPr>
        </p:nvSpPr>
        <p:spPr>
          <a:xfrm>
            <a:off x="8748976" y="6333135"/>
            <a:ext cx="280306"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sp>
        <p:nvSpPr>
          <p:cNvPr id="182" name="Google Shape;161;p23"/>
          <p:cNvSpPr txBox="1">
            <a:spLocks noGrp="1"/>
          </p:cNvSpPr>
          <p:nvPr>
            <p:ph type="body" idx="1"/>
          </p:nvPr>
        </p:nvSpPr>
        <p:spPr>
          <a:xfrm>
            <a:off x="1880499" y="1438548"/>
            <a:ext cx="6720600" cy="5546542"/>
          </a:xfrm>
          <a:prstGeom prst="rect">
            <a:avLst/>
          </a:prstGeom>
        </p:spPr>
        <p:txBody>
          <a:bodyPr/>
          <a:lstStyle/>
          <a:p>
            <a:pPr marL="0" indent="0" defTabSz="676655">
              <a:lnSpc>
                <a:spcPct val="115000"/>
              </a:lnSpc>
              <a:spcBef>
                <a:spcPts val="0"/>
              </a:spcBef>
              <a:buSzTx/>
              <a:buNone/>
              <a:defRPr sz="1900" b="1"/>
            </a:pPr>
            <a:r>
              <a:t>Photos can be easily uploaded and viewed by both growers and buyers</a:t>
            </a:r>
          </a:p>
          <a:p>
            <a:pPr marL="0" indent="0" defTabSz="676655">
              <a:lnSpc>
                <a:spcPct val="115000"/>
              </a:lnSpc>
              <a:spcBef>
                <a:spcPts val="0"/>
              </a:spcBef>
              <a:buSzTx/>
              <a:buNone/>
              <a:defRPr sz="1900" b="1"/>
            </a:pPr>
            <a:endParaRPr/>
          </a:p>
          <a:p>
            <a:pPr marL="0" indent="0" defTabSz="676655">
              <a:lnSpc>
                <a:spcPct val="115000"/>
              </a:lnSpc>
              <a:spcBef>
                <a:spcPts val="0"/>
              </a:spcBef>
              <a:buSzTx/>
              <a:buNone/>
              <a:defRPr sz="1900" b="1"/>
            </a:pPr>
            <a:r>
              <a:t>Inventory is automatically adjusted based on the preorder schedule </a:t>
            </a:r>
          </a:p>
          <a:p>
            <a:pPr marL="0" indent="0" defTabSz="676655">
              <a:lnSpc>
                <a:spcPct val="115000"/>
              </a:lnSpc>
              <a:spcBef>
                <a:spcPts val="0"/>
              </a:spcBef>
              <a:buSzTx/>
              <a:buNone/>
              <a:defRPr sz="1900" b="1"/>
            </a:pPr>
            <a:endParaRPr/>
          </a:p>
          <a:p>
            <a:pPr marL="0" indent="0" defTabSz="676655">
              <a:lnSpc>
                <a:spcPct val="115000"/>
              </a:lnSpc>
              <a:spcBef>
                <a:spcPts val="0"/>
              </a:spcBef>
              <a:buSzTx/>
              <a:buNone/>
              <a:defRPr sz="1900" b="1"/>
            </a:pPr>
            <a:r>
              <a:t>Support for both mobile phone and tablet based browsing</a:t>
            </a:r>
          </a:p>
          <a:p>
            <a:pPr marL="0" indent="0" defTabSz="676655">
              <a:lnSpc>
                <a:spcPct val="115000"/>
              </a:lnSpc>
              <a:spcBef>
                <a:spcPts val="0"/>
              </a:spcBef>
              <a:buSzTx/>
              <a:buNone/>
              <a:defRPr sz="1900" b="1"/>
            </a:pPr>
            <a:endParaRPr/>
          </a:p>
          <a:p>
            <a:pPr marL="0" indent="0" defTabSz="676655">
              <a:lnSpc>
                <a:spcPct val="115000"/>
              </a:lnSpc>
              <a:spcBef>
                <a:spcPts val="0"/>
              </a:spcBef>
              <a:buSzTx/>
              <a:buNone/>
              <a:defRPr sz="1900" b="1"/>
            </a:pPr>
            <a:r>
              <a:t>Advanced filtering and sorting for specific flowers types, colors, and more</a:t>
            </a:r>
          </a:p>
          <a:p>
            <a:pPr marL="0" indent="0" defTabSz="676655">
              <a:lnSpc>
                <a:spcPct val="115000"/>
              </a:lnSpc>
              <a:spcBef>
                <a:spcPts val="0"/>
              </a:spcBef>
              <a:buSzTx/>
              <a:buNone/>
              <a:defRPr sz="1900" b="1"/>
            </a:pPr>
            <a:endParaRPr/>
          </a:p>
          <a:p>
            <a:pPr marL="0" indent="0" defTabSz="676655">
              <a:lnSpc>
                <a:spcPct val="115000"/>
              </a:lnSpc>
              <a:spcBef>
                <a:spcPts val="0"/>
              </a:spcBef>
              <a:buSzTx/>
              <a:buNone/>
              <a:defRPr sz="1900" b="1"/>
            </a:pPr>
            <a:r>
              <a:t>Created two additional mobile applications for bouquet preorders and preordering through Kennicott Preorders</a:t>
            </a:r>
          </a:p>
        </p:txBody>
      </p:sp>
      <p:pic>
        <p:nvPicPr>
          <p:cNvPr id="183" name="Google Shape;162;p23" descr="Google Shape;162;p23"/>
          <p:cNvPicPr>
            <a:picLocks noChangeAspect="1"/>
          </p:cNvPicPr>
          <p:nvPr/>
        </p:nvPicPr>
        <p:blipFill>
          <a:blip r:embed="rId3"/>
          <a:stretch>
            <a:fillRect/>
          </a:stretch>
        </p:blipFill>
        <p:spPr>
          <a:xfrm>
            <a:off x="889170" y="1503424"/>
            <a:ext cx="829785" cy="703077"/>
          </a:xfrm>
          <a:prstGeom prst="rect">
            <a:avLst/>
          </a:prstGeom>
          <a:ln w="12700">
            <a:miter lim="400000"/>
          </a:ln>
        </p:spPr>
      </p:pic>
      <p:pic>
        <p:nvPicPr>
          <p:cNvPr id="184" name="Google Shape;163;p23" descr="Google Shape;163;p23"/>
          <p:cNvPicPr>
            <a:picLocks noChangeAspect="1"/>
          </p:cNvPicPr>
          <p:nvPr/>
        </p:nvPicPr>
        <p:blipFill>
          <a:blip r:embed="rId4"/>
          <a:stretch>
            <a:fillRect/>
          </a:stretch>
        </p:blipFill>
        <p:spPr>
          <a:xfrm>
            <a:off x="875820" y="2535047"/>
            <a:ext cx="919326" cy="795202"/>
          </a:xfrm>
          <a:prstGeom prst="rect">
            <a:avLst/>
          </a:prstGeom>
          <a:ln w="12700">
            <a:miter lim="400000"/>
          </a:ln>
        </p:spPr>
      </p:pic>
      <p:pic>
        <p:nvPicPr>
          <p:cNvPr id="185" name="Google Shape;164;p23" descr="Google Shape;164;p23"/>
          <p:cNvPicPr>
            <a:picLocks noChangeAspect="1"/>
          </p:cNvPicPr>
          <p:nvPr/>
        </p:nvPicPr>
        <p:blipFill>
          <a:blip r:embed="rId5"/>
          <a:stretch>
            <a:fillRect/>
          </a:stretch>
        </p:blipFill>
        <p:spPr>
          <a:xfrm>
            <a:off x="889179" y="3429000"/>
            <a:ext cx="829776" cy="742564"/>
          </a:xfrm>
          <a:prstGeom prst="rect">
            <a:avLst/>
          </a:prstGeom>
          <a:ln w="12700">
            <a:miter lim="400000"/>
          </a:ln>
        </p:spPr>
      </p:pic>
      <p:pic>
        <p:nvPicPr>
          <p:cNvPr id="186" name="Google Shape;165;p23" descr="Google Shape;165;p23"/>
          <p:cNvPicPr>
            <a:picLocks noChangeAspect="1"/>
          </p:cNvPicPr>
          <p:nvPr/>
        </p:nvPicPr>
        <p:blipFill>
          <a:blip r:embed="rId6"/>
          <a:stretch>
            <a:fillRect/>
          </a:stretch>
        </p:blipFill>
        <p:spPr>
          <a:xfrm>
            <a:off x="952332" y="4251216"/>
            <a:ext cx="829777" cy="689577"/>
          </a:xfrm>
          <a:prstGeom prst="rect">
            <a:avLst/>
          </a:prstGeom>
          <a:ln w="12700">
            <a:miter lim="400000"/>
          </a:ln>
        </p:spPr>
      </p:pic>
      <p:pic>
        <p:nvPicPr>
          <p:cNvPr id="187" name="Image" descr="Image"/>
          <p:cNvPicPr>
            <a:picLocks noChangeAspect="1"/>
          </p:cNvPicPr>
          <p:nvPr/>
        </p:nvPicPr>
        <p:blipFill>
          <a:blip r:embed="rId7"/>
          <a:stretch>
            <a:fillRect/>
          </a:stretch>
        </p:blipFill>
        <p:spPr>
          <a:xfrm>
            <a:off x="1079986" y="5102020"/>
            <a:ext cx="800513" cy="800513"/>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Google Shape;191;p26"/>
          <p:cNvSpPr txBox="1">
            <a:spLocks noGrp="1"/>
          </p:cNvSpPr>
          <p:nvPr>
            <p:ph type="title"/>
          </p:nvPr>
        </p:nvSpPr>
        <p:spPr>
          <a:xfrm>
            <a:off x="844424" y="563325"/>
            <a:ext cx="6247503" cy="1143301"/>
          </a:xfrm>
          <a:prstGeom prst="rect">
            <a:avLst/>
          </a:prstGeom>
        </p:spPr>
        <p:txBody>
          <a:bodyPr/>
          <a:lstStyle/>
          <a:p>
            <a:r>
              <a:t>Glide Implementation</a:t>
            </a:r>
          </a:p>
        </p:txBody>
      </p:sp>
      <p:sp>
        <p:nvSpPr>
          <p:cNvPr id="192" name="Google Shape;192;p26"/>
          <p:cNvSpPr txBox="1">
            <a:spLocks noGrp="1"/>
          </p:cNvSpPr>
          <p:nvPr>
            <p:ph type="sldNum" sz="quarter" idx="4294967295"/>
          </p:nvPr>
        </p:nvSpPr>
        <p:spPr>
          <a:xfrm>
            <a:off x="8748976" y="6333135"/>
            <a:ext cx="280306"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
        <p:nvSpPr>
          <p:cNvPr id="193" name="Google Shape;193;p26"/>
          <p:cNvSpPr txBox="1">
            <a:spLocks noGrp="1"/>
          </p:cNvSpPr>
          <p:nvPr>
            <p:ph type="body" sz="quarter" idx="1"/>
          </p:nvPr>
        </p:nvSpPr>
        <p:spPr>
          <a:xfrm>
            <a:off x="331512" y="1553391"/>
            <a:ext cx="7273326" cy="994939"/>
          </a:xfrm>
          <a:prstGeom prst="rect">
            <a:avLst/>
          </a:prstGeom>
        </p:spPr>
        <p:txBody>
          <a:bodyPr/>
          <a:lstStyle>
            <a:lvl1pPr marL="0" indent="0" defTabSz="566927">
              <a:lnSpc>
                <a:spcPct val="115000"/>
              </a:lnSpc>
              <a:spcBef>
                <a:spcPts val="0"/>
              </a:spcBef>
              <a:buSzTx/>
              <a:buNone/>
              <a:defRPr sz="1400" b="1"/>
            </a:lvl1pPr>
          </a:lstStyle>
          <a:p>
            <a:r>
              <a:rPr dirty="0"/>
              <a:t>The existing Google Sheet was re-structured so Glide could be implemented properly</a:t>
            </a:r>
          </a:p>
        </p:txBody>
      </p:sp>
      <p:pic>
        <p:nvPicPr>
          <p:cNvPr id="194" name="Image" descr="Image"/>
          <p:cNvPicPr>
            <a:picLocks noChangeAspect="1"/>
          </p:cNvPicPr>
          <p:nvPr/>
        </p:nvPicPr>
        <p:blipFill>
          <a:blip r:embed="rId3"/>
          <a:stretch>
            <a:fillRect/>
          </a:stretch>
        </p:blipFill>
        <p:spPr>
          <a:xfrm>
            <a:off x="3146537" y="2033055"/>
            <a:ext cx="5884176" cy="3835451"/>
          </a:xfrm>
          <a:prstGeom prst="rect">
            <a:avLst/>
          </a:prstGeom>
          <a:ln w="12700">
            <a:miter lim="400000"/>
          </a:ln>
        </p:spPr>
      </p:pic>
      <p:sp>
        <p:nvSpPr>
          <p:cNvPr id="195" name="Data was normalized in a format that Glide could more easily manipulate…"/>
          <p:cNvSpPr txBox="1"/>
          <p:nvPr/>
        </p:nvSpPr>
        <p:spPr>
          <a:xfrm>
            <a:off x="142822" y="2454673"/>
            <a:ext cx="3020311" cy="29922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marL="140367" indent="-140367">
              <a:buSzPct val="100000"/>
              <a:buChar char="•"/>
              <a:defRPr>
                <a:latin typeface="+mn-lt"/>
                <a:ea typeface="+mn-ea"/>
                <a:cs typeface="+mn-cs"/>
                <a:sym typeface="Arial"/>
              </a:defRPr>
            </a:pPr>
            <a:r>
              <a:rPr dirty="0"/>
              <a:t>Data was normalized in a format that Glide could more easily manipulate</a:t>
            </a:r>
          </a:p>
          <a:p>
            <a:pPr>
              <a:defRPr>
                <a:latin typeface="+mn-lt"/>
                <a:ea typeface="+mn-ea"/>
                <a:cs typeface="+mn-cs"/>
                <a:sym typeface="Arial"/>
              </a:defRPr>
            </a:pPr>
            <a:endParaRPr dirty="0"/>
          </a:p>
          <a:p>
            <a:pPr marL="140367" indent="-140367">
              <a:buSzPct val="100000"/>
              <a:buChar char="•"/>
              <a:defRPr>
                <a:latin typeface="+mn-lt"/>
                <a:ea typeface="+mn-ea"/>
                <a:cs typeface="+mn-cs"/>
                <a:sym typeface="Arial"/>
              </a:defRPr>
            </a:pPr>
            <a:r>
              <a:rPr dirty="0"/>
              <a:t>New sheets were added for each step of the flower’s ordering process</a:t>
            </a:r>
          </a:p>
          <a:p>
            <a:pPr marL="521367" lvl="1" indent="-140367">
              <a:buSzPct val="100000"/>
              <a:buChar char="•"/>
              <a:defRPr sz="1200">
                <a:latin typeface="+mn-lt"/>
                <a:ea typeface="+mn-ea"/>
                <a:cs typeface="+mn-cs"/>
                <a:sym typeface="Arial"/>
              </a:defRPr>
            </a:pPr>
            <a:r>
              <a:rPr dirty="0"/>
              <a:t>Growers add new flowers to the “New Inventory Sheet”</a:t>
            </a:r>
          </a:p>
          <a:p>
            <a:pPr marL="521367" lvl="1" indent="-140367">
              <a:buSzPct val="100000"/>
              <a:buChar char="•"/>
              <a:defRPr sz="1200">
                <a:latin typeface="+mn-lt"/>
                <a:ea typeface="+mn-ea"/>
                <a:cs typeface="+mn-cs"/>
                <a:sym typeface="Arial"/>
              </a:defRPr>
            </a:pPr>
            <a:r>
              <a:rPr dirty="0"/>
              <a:t>Once a Buyer places an order, the inventory is moved to the “New Order Sheet”</a:t>
            </a:r>
          </a:p>
          <a:p>
            <a:pPr marL="521367" lvl="1" indent="-140367">
              <a:buSzPct val="100000"/>
              <a:buChar char="•"/>
              <a:defRPr sz="1200">
                <a:latin typeface="+mn-lt"/>
                <a:ea typeface="+mn-ea"/>
                <a:cs typeface="+mn-cs"/>
                <a:sym typeface="Arial"/>
              </a:defRPr>
            </a:pPr>
            <a:r>
              <a:rPr dirty="0"/>
              <a:t>When the Grower preps the order, the order is moved to the “Fulfilled Order Sheet”</a:t>
            </a:r>
          </a:p>
          <a:p>
            <a:pPr marL="521367" lvl="1" indent="-140367">
              <a:buSzPct val="100000"/>
              <a:buChar char="•"/>
              <a:defRPr sz="1200">
                <a:latin typeface="+mn-lt"/>
                <a:ea typeface="+mn-ea"/>
                <a:cs typeface="+mn-cs"/>
                <a:sym typeface="Arial"/>
              </a:defRPr>
            </a:pPr>
            <a:r>
              <a:rPr dirty="0"/>
              <a:t>Any unsold inventory is placed in the “Unsold Inventory Sheet”</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Google Shape;191;p26"/>
          <p:cNvSpPr txBox="1">
            <a:spLocks noGrp="1"/>
          </p:cNvSpPr>
          <p:nvPr>
            <p:ph type="title"/>
          </p:nvPr>
        </p:nvSpPr>
        <p:spPr>
          <a:xfrm>
            <a:off x="844424" y="563325"/>
            <a:ext cx="6247503" cy="1143301"/>
          </a:xfrm>
          <a:prstGeom prst="rect">
            <a:avLst/>
          </a:prstGeom>
        </p:spPr>
        <p:txBody>
          <a:bodyPr/>
          <a:lstStyle/>
          <a:p>
            <a:r>
              <a:t>Glide Implementation</a:t>
            </a:r>
          </a:p>
        </p:txBody>
      </p:sp>
      <p:sp>
        <p:nvSpPr>
          <p:cNvPr id="200" name="Google Shape;192;p26"/>
          <p:cNvSpPr txBox="1">
            <a:spLocks noGrp="1"/>
          </p:cNvSpPr>
          <p:nvPr>
            <p:ph type="sldNum" sz="quarter" idx="4294967295"/>
          </p:nvPr>
        </p:nvSpPr>
        <p:spPr>
          <a:xfrm>
            <a:off x="8748976" y="6333135"/>
            <a:ext cx="280306" cy="36064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sp>
        <p:nvSpPr>
          <p:cNvPr id="201" name="Google Shape;193;p26"/>
          <p:cNvSpPr txBox="1">
            <a:spLocks noGrp="1"/>
          </p:cNvSpPr>
          <p:nvPr>
            <p:ph type="body" sz="quarter" idx="1"/>
          </p:nvPr>
        </p:nvSpPr>
        <p:spPr>
          <a:xfrm>
            <a:off x="331512" y="1553391"/>
            <a:ext cx="7273326" cy="994939"/>
          </a:xfrm>
          <a:prstGeom prst="rect">
            <a:avLst/>
          </a:prstGeom>
        </p:spPr>
        <p:txBody>
          <a:bodyPr/>
          <a:lstStyle>
            <a:lvl1pPr marL="0" indent="0" defTabSz="566927">
              <a:lnSpc>
                <a:spcPct val="115000"/>
              </a:lnSpc>
              <a:spcBef>
                <a:spcPts val="0"/>
              </a:spcBef>
              <a:buSzTx/>
              <a:buNone/>
              <a:defRPr sz="1400" b="1"/>
            </a:lvl1pPr>
          </a:lstStyle>
          <a:p>
            <a:r>
              <a:t>Once the Google Sheet was normalized, Glide lets users create a mobile interface using the data being stored within Google Sheets</a:t>
            </a:r>
          </a:p>
        </p:txBody>
      </p:sp>
      <p:sp>
        <p:nvSpPr>
          <p:cNvPr id="202" name="Glide lets users change the overall layout, style, and format of the way your spreadsheet data is being displayed from a mobile or tablet device…"/>
          <p:cNvSpPr txBox="1"/>
          <p:nvPr/>
        </p:nvSpPr>
        <p:spPr>
          <a:xfrm>
            <a:off x="921438" y="2974306"/>
            <a:ext cx="3020313" cy="26357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marL="140367" indent="-140367">
              <a:buSzPct val="100000"/>
              <a:buChar char="•"/>
              <a:defRPr>
                <a:latin typeface="+mn-lt"/>
                <a:ea typeface="+mn-ea"/>
                <a:cs typeface="+mn-cs"/>
                <a:sym typeface="Arial"/>
              </a:defRPr>
            </a:pPr>
            <a:r>
              <a:t>Glide lets users change the overall layout, style, and format of the way your spreadsheet data is being displayed from a mobile or tablet device</a:t>
            </a:r>
          </a:p>
          <a:p>
            <a:pPr>
              <a:defRPr>
                <a:latin typeface="+mn-lt"/>
                <a:ea typeface="+mn-ea"/>
                <a:cs typeface="+mn-cs"/>
                <a:sym typeface="Arial"/>
              </a:defRPr>
            </a:pPr>
            <a:endParaRPr/>
          </a:p>
          <a:p>
            <a:pPr marL="140367" indent="-140367">
              <a:buSzPct val="100000"/>
              <a:buChar char="•"/>
              <a:defRPr>
                <a:latin typeface="+mn-lt"/>
                <a:ea typeface="+mn-ea"/>
                <a:cs typeface="+mn-cs"/>
                <a:sym typeface="Arial"/>
              </a:defRPr>
            </a:pPr>
            <a:r>
              <a:t>Data can be grouped, sorted, and filtered on a per user basis</a:t>
            </a:r>
          </a:p>
          <a:p>
            <a:pPr>
              <a:defRPr>
                <a:latin typeface="+mn-lt"/>
                <a:ea typeface="+mn-ea"/>
                <a:cs typeface="+mn-cs"/>
                <a:sym typeface="Arial"/>
              </a:defRPr>
            </a:pPr>
            <a:endParaRPr/>
          </a:p>
          <a:p>
            <a:pPr marL="140367" indent="-140367">
              <a:buSzPct val="100000"/>
              <a:buChar char="•"/>
              <a:defRPr>
                <a:latin typeface="+mn-lt"/>
                <a:ea typeface="+mn-ea"/>
                <a:cs typeface="+mn-cs"/>
                <a:sym typeface="Arial"/>
              </a:defRPr>
            </a:pPr>
            <a:r>
              <a:t>Glide integrates well with mobile devices, giving the users the ability to easily snap and upload a photo from their phone’s camera</a:t>
            </a:r>
          </a:p>
        </p:txBody>
      </p:sp>
      <p:pic>
        <p:nvPicPr>
          <p:cNvPr id="203" name="Image" descr="Image"/>
          <p:cNvPicPr>
            <a:picLocks noChangeAspect="1"/>
          </p:cNvPicPr>
          <p:nvPr/>
        </p:nvPicPr>
        <p:blipFill>
          <a:blip r:embed="rId3"/>
          <a:stretch>
            <a:fillRect/>
          </a:stretch>
        </p:blipFill>
        <p:spPr>
          <a:xfrm>
            <a:off x="4511257" y="2296116"/>
            <a:ext cx="4008935" cy="419808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14="http://schemas.microsoft.com/office/drawing/2010/main" xmlns:m="http://schemas.openxmlformats.org/officeDocument/2006/math" xmlns="">
      <p:transition spd="med">
        <p:fade/>
      </p:transition>
    </mc:Fallback>
  </mc:AlternateContent>
</p:sld>
</file>

<file path=ppt/theme/theme1.xml><?xml version="1.0" encoding="utf-8"?>
<a:theme xmlns:a="http://schemas.openxmlformats.org/drawingml/2006/main" name="Fidele template">
  <a:themeElements>
    <a:clrScheme name="Fidele template">
      <a:dk1>
        <a:srgbClr val="000000"/>
      </a:dk1>
      <a:lt1>
        <a:srgbClr val="FFFFFF"/>
      </a:lt1>
      <a:dk2>
        <a:srgbClr val="A7A7A7"/>
      </a:dk2>
      <a:lt2>
        <a:srgbClr val="535353"/>
      </a:lt2>
      <a:accent1>
        <a:srgbClr val="FF004E"/>
      </a:accent1>
      <a:accent2>
        <a:srgbClr val="901829"/>
      </a:accent2>
      <a:accent3>
        <a:srgbClr val="5AB1C9"/>
      </a:accent3>
      <a:accent4>
        <a:srgbClr val="66B368"/>
      </a:accent4>
      <a:accent5>
        <a:srgbClr val="EFAB00"/>
      </a:accent5>
      <a:accent6>
        <a:srgbClr val="E5804B"/>
      </a:accent6>
      <a:hlink>
        <a:srgbClr val="0000FF"/>
      </a:hlink>
      <a:folHlink>
        <a:srgbClr val="FF00FF"/>
      </a:folHlink>
    </a:clrScheme>
    <a:fontScheme name="Fidele template">
      <a:majorFont>
        <a:latin typeface="Helvetica"/>
        <a:ea typeface="Helvetica"/>
        <a:cs typeface="Helvetica"/>
      </a:majorFont>
      <a:minorFont>
        <a:latin typeface="Arial"/>
        <a:ea typeface="Arial"/>
        <a:cs typeface="Arial"/>
      </a:minorFont>
    </a:fontScheme>
    <a:fmtScheme name="Fidele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Fidele template">
  <a:themeElements>
    <a:clrScheme name="Fidele template">
      <a:dk1>
        <a:srgbClr val="000000"/>
      </a:dk1>
      <a:lt1>
        <a:srgbClr val="FFFFFF"/>
      </a:lt1>
      <a:dk2>
        <a:srgbClr val="A7A7A7"/>
      </a:dk2>
      <a:lt2>
        <a:srgbClr val="535353"/>
      </a:lt2>
      <a:accent1>
        <a:srgbClr val="FF004E"/>
      </a:accent1>
      <a:accent2>
        <a:srgbClr val="901829"/>
      </a:accent2>
      <a:accent3>
        <a:srgbClr val="5AB1C9"/>
      </a:accent3>
      <a:accent4>
        <a:srgbClr val="66B368"/>
      </a:accent4>
      <a:accent5>
        <a:srgbClr val="EFAB00"/>
      </a:accent5>
      <a:accent6>
        <a:srgbClr val="E5804B"/>
      </a:accent6>
      <a:hlink>
        <a:srgbClr val="0000FF"/>
      </a:hlink>
      <a:folHlink>
        <a:srgbClr val="FF00FF"/>
      </a:folHlink>
    </a:clrScheme>
    <a:fontScheme name="Fidele template">
      <a:majorFont>
        <a:latin typeface="Helvetica"/>
        <a:ea typeface="Helvetica"/>
        <a:cs typeface="Helvetica"/>
      </a:majorFont>
      <a:minorFont>
        <a:latin typeface="Arial"/>
        <a:ea typeface="Arial"/>
        <a:cs typeface="Arial"/>
      </a:minorFont>
    </a:fontScheme>
    <a:fmtScheme name="Fidele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22</TotalTime>
  <Words>1835</Words>
  <Application>Microsoft Macintosh PowerPoint</Application>
  <PresentationFormat>On-screen Show (4:3)</PresentationFormat>
  <Paragraphs>177</Paragraphs>
  <Slides>19</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Helvetica</vt:lpstr>
      <vt:lpstr>Titillium Web</vt:lpstr>
      <vt:lpstr>Fidele template</vt:lpstr>
      <vt:lpstr>UI/UX Preorder Project Garden State Flower Cooperative  by Corbet Griffith</vt:lpstr>
      <vt:lpstr>Where we last left off…  The Garden State Flower Cooperative requested an evaluation in order to optimize their pre-ordering process for their weekly markets. Currently, the pre-order process has been taking place via a Google Sheet where farmers input their inventory, inventory is compiled, and then florists place their pre-orders by filling out their respective columns. After conducting some preliminary user experience research, there had to be something better…  </vt:lpstr>
      <vt:lpstr>Old Preorder System</vt:lpstr>
      <vt:lpstr>New Mobile Preorder</vt:lpstr>
      <vt:lpstr>What We Recommended</vt:lpstr>
      <vt:lpstr>Enter: Glide</vt:lpstr>
      <vt:lpstr>What was Implemented</vt:lpstr>
      <vt:lpstr>Glide Implementation</vt:lpstr>
      <vt:lpstr>Glide Implementation</vt:lpstr>
      <vt:lpstr>What we found through secondary research*</vt:lpstr>
      <vt:lpstr>What we found through secondary research</vt:lpstr>
      <vt:lpstr>What we found through secondary research</vt:lpstr>
      <vt:lpstr>What we found through secondary research</vt:lpstr>
      <vt:lpstr>Growers - Add New Inventory</vt:lpstr>
      <vt:lpstr>Growers - Fulfill a Preorder</vt:lpstr>
      <vt:lpstr>Growers - Review Past Orders</vt:lpstr>
      <vt:lpstr>Buyers - View a Farm’s Information</vt:lpstr>
      <vt:lpstr>Buyers - Pre-order Flowers</vt:lpstr>
      <vt:lpstr>What’s Next Other Glide Features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of Michigan Independent Study Michigan Flower Growers’ Cooperative  Glide Implementation  Corbet Griffith</dc:title>
  <cp:lastModifiedBy>Corbet Griffith</cp:lastModifiedBy>
  <cp:revision>4</cp:revision>
  <dcterms:modified xsi:type="dcterms:W3CDTF">2023-07-01T03:59:28Z</dcterms:modified>
</cp:coreProperties>
</file>